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87" r:id="rId4"/>
    <p:sldId id="289" r:id="rId5"/>
    <p:sldId id="290" r:id="rId6"/>
    <p:sldId id="291" r:id="rId7"/>
    <p:sldId id="292" r:id="rId8"/>
    <p:sldId id="293" r:id="rId9"/>
    <p:sldId id="294" r:id="rId10"/>
    <p:sldId id="295" r:id="rId11"/>
    <p:sldId id="288" r:id="rId12"/>
    <p:sldId id="297" r:id="rId13"/>
    <p:sldId id="298" r:id="rId14"/>
    <p:sldId id="272" r:id="rId15"/>
  </p:sldIdLst>
  <p:sldSz cx="12192000" cy="68580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a Wong" initials="KW" lastIdx="11" clrIdx="0">
    <p:extLst>
      <p:ext uri="{19B8F6BF-5375-455C-9EA6-DF929625EA0E}">
        <p15:presenceInfo xmlns:p15="http://schemas.microsoft.com/office/powerpoint/2012/main" userId="S::karinawong@smallfoundation.ie::dfb210cf-bc25-45ce-b0ae-6760c90fe40f" providerId="AD"/>
      </p:ext>
    </p:extLst>
  </p:cmAuthor>
  <p:cmAuthor id="2" name="Conor Brosnan" initials="CB" lastIdx="27" clrIdx="1">
    <p:extLst>
      <p:ext uri="{19B8F6BF-5375-455C-9EA6-DF929625EA0E}">
        <p15:presenceInfo xmlns:p15="http://schemas.microsoft.com/office/powerpoint/2012/main" userId="S::conorbrosnan@smallfoundation.ie::228efad8-1a30-405b-91fd-2eac8de7d3ce" providerId="AD"/>
      </p:ext>
    </p:extLst>
  </p:cmAuthor>
  <p:cmAuthor id="3" name="Gerard Wynne" initials="GW" lastIdx="22" clrIdx="2">
    <p:extLst>
      <p:ext uri="{19B8F6BF-5375-455C-9EA6-DF929625EA0E}">
        <p15:presenceInfo xmlns:p15="http://schemas.microsoft.com/office/powerpoint/2012/main" userId="4fcaef075676c91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3F39"/>
    <a:srgbClr val="9461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2" autoAdjust="0"/>
    <p:restoredTop sz="94660"/>
  </p:normalViewPr>
  <p:slideViewPr>
    <p:cSldViewPr snapToGrid="0" showGuides="1">
      <p:cViewPr varScale="1">
        <p:scale>
          <a:sx n="91" d="100"/>
          <a:sy n="91" d="100"/>
        </p:scale>
        <p:origin x="183"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FE8FAD-87BA-4A35-9C15-277B3F8100DA}" type="datetimeFigureOut">
              <a:rPr lang="en-IE" smtClean="0"/>
              <a:t>01/07/2022</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77F989-7852-41C8-B20B-6BAD6060A4EB}" type="slidenum">
              <a:rPr lang="en-IE" smtClean="0"/>
              <a:t>‹#›</a:t>
            </a:fld>
            <a:endParaRPr lang="en-IE"/>
          </a:p>
        </p:txBody>
      </p:sp>
    </p:spTree>
    <p:extLst>
      <p:ext uri="{BB962C8B-B14F-4D97-AF65-F5344CB8AC3E}">
        <p14:creationId xmlns:p14="http://schemas.microsoft.com/office/powerpoint/2010/main" val="18804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DA77F989-7852-41C8-B20B-6BAD6060A4EB}" type="slidenum">
              <a:rPr lang="en-IE" smtClean="0"/>
              <a:t>1</a:t>
            </a:fld>
            <a:endParaRPr lang="en-IE"/>
          </a:p>
        </p:txBody>
      </p:sp>
    </p:spTree>
    <p:extLst>
      <p:ext uri="{BB962C8B-B14F-4D97-AF65-F5344CB8AC3E}">
        <p14:creationId xmlns:p14="http://schemas.microsoft.com/office/powerpoint/2010/main" val="2317926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4351" y="927217"/>
            <a:ext cx="5581649" cy="2082681"/>
          </a:xfrm>
        </p:spPr>
        <p:txBody>
          <a:bodyPr tIns="0" bIns="0" anchor="b"/>
          <a:lstStyle>
            <a:lvl1pPr algn="l">
              <a:lnSpc>
                <a:spcPct val="83000"/>
              </a:lnSpc>
              <a:defRPr sz="5000" baseline="0">
                <a:solidFill>
                  <a:schemeClr val="bg1"/>
                </a:solidFill>
              </a:defRPr>
            </a:lvl1pPr>
          </a:lstStyle>
          <a:p>
            <a:r>
              <a:rPr lang="en-US" dirty="0"/>
              <a:t>Click to edit Master title </a:t>
            </a:r>
            <a:br>
              <a:rPr lang="en-US" dirty="0"/>
            </a:br>
            <a:r>
              <a:rPr lang="en-US" dirty="0"/>
              <a:t>style</a:t>
            </a:r>
            <a:endParaRPr lang="en-IE" dirty="0"/>
          </a:p>
        </p:txBody>
      </p:sp>
      <p:sp>
        <p:nvSpPr>
          <p:cNvPr id="3" name="Subtitle 2"/>
          <p:cNvSpPr>
            <a:spLocks noGrp="1"/>
          </p:cNvSpPr>
          <p:nvPr>
            <p:ph type="subTitle" idx="1" hasCustomPrompt="1"/>
          </p:nvPr>
        </p:nvSpPr>
        <p:spPr>
          <a:xfrm>
            <a:off x="514351" y="2979419"/>
            <a:ext cx="5581649" cy="1845779"/>
          </a:xfrm>
        </p:spPr>
        <p:txBody>
          <a:bodyPr tIns="0" bIns="0"/>
          <a:lstStyle>
            <a:lvl1pPr marL="0" indent="0" algn="l">
              <a:lnSpc>
                <a:spcPct val="90000"/>
              </a:lnSpc>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IE" dirty="0"/>
          </a:p>
        </p:txBody>
      </p:sp>
      <p:sp>
        <p:nvSpPr>
          <p:cNvPr id="4" name="Date Placeholder 3"/>
          <p:cNvSpPr>
            <a:spLocks noGrp="1"/>
          </p:cNvSpPr>
          <p:nvPr>
            <p:ph type="dt" sz="half" idx="10"/>
          </p:nvPr>
        </p:nvSpPr>
        <p:spPr>
          <a:xfrm>
            <a:off x="514350" y="433678"/>
            <a:ext cx="3276600" cy="342793"/>
          </a:xfrm>
        </p:spPr>
        <p:txBody>
          <a:bodyPr/>
          <a:lstStyle>
            <a:lvl1pPr>
              <a:defRPr sz="2000">
                <a:solidFill>
                  <a:schemeClr val="bg1"/>
                </a:solidFill>
              </a:defRPr>
            </a:lvl1pPr>
          </a:lstStyle>
          <a:p>
            <a:r>
              <a:rPr lang="en-IE" dirty="0"/>
              <a:t>14 February 2020</a:t>
            </a: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IE"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a:p>
        </p:txBody>
      </p:sp>
      <p:grpSp>
        <p:nvGrpSpPr>
          <p:cNvPr id="7" name="Group 4"/>
          <p:cNvGrpSpPr>
            <a:grpSpLocks noChangeAspect="1"/>
          </p:cNvGrpSpPr>
          <p:nvPr userDrawn="1"/>
        </p:nvGrpSpPr>
        <p:grpSpPr bwMode="auto">
          <a:xfrm>
            <a:off x="514351" y="5848357"/>
            <a:ext cx="2290762" cy="520758"/>
            <a:chOff x="2231" y="1795"/>
            <a:chExt cx="3220" cy="732"/>
          </a:xfrm>
          <a:solidFill>
            <a:schemeClr val="bg1"/>
          </a:solidFill>
        </p:grpSpPr>
        <p:sp>
          <p:nvSpPr>
            <p:cNvPr id="8"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2"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pic>
        <p:nvPicPr>
          <p:cNvPr id="23" name="Picture 22"/>
          <p:cNvPicPr>
            <a:picLocks noChangeAspect="1"/>
          </p:cNvPicPr>
          <p:nvPr userDrawn="1"/>
        </p:nvPicPr>
        <p:blipFill rotWithShape="1">
          <a:blip r:embed="rId2" cstate="print">
            <a:extLst>
              <a:ext uri="{28A0092B-C50C-407E-A947-70E740481C1C}">
                <a14:useLocalDpi xmlns:a14="http://schemas.microsoft.com/office/drawing/2010/main" val="0"/>
              </a:ext>
            </a:extLst>
          </a:blip>
          <a:srcRect l="11934" t="30790" r="5508"/>
          <a:stretch/>
        </p:blipFill>
        <p:spPr>
          <a:xfrm>
            <a:off x="4219575" y="0"/>
            <a:ext cx="7972425" cy="6858000"/>
          </a:xfrm>
          <a:prstGeom prst="rect">
            <a:avLst/>
          </a:prstGeom>
          <a:noFill/>
          <a:ln>
            <a:noFill/>
          </a:ln>
        </p:spPr>
      </p:pic>
    </p:spTree>
    <p:extLst>
      <p:ext uri="{BB962C8B-B14F-4D97-AF65-F5344CB8AC3E}">
        <p14:creationId xmlns:p14="http://schemas.microsoft.com/office/powerpoint/2010/main" val="3369491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514351" y="1676400"/>
            <a:ext cx="5238000" cy="4221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4" name="Content Placeholder 3"/>
          <p:cNvSpPr>
            <a:spLocks noGrp="1"/>
          </p:cNvSpPr>
          <p:nvPr>
            <p:ph sz="half" idx="2"/>
          </p:nvPr>
        </p:nvSpPr>
        <p:spPr>
          <a:xfrm>
            <a:off x="6418263" y="1676400"/>
            <a:ext cx="5238000" cy="4221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5" name="Date Placeholder 4"/>
          <p:cNvSpPr>
            <a:spLocks noGrp="1"/>
          </p:cNvSpPr>
          <p:nvPr>
            <p:ph type="dt" sz="half" idx="10"/>
          </p:nvPr>
        </p:nvSpPr>
        <p:spPr/>
        <p:txBody>
          <a:bodyPr/>
          <a:lstStyle/>
          <a:p>
            <a:fld id="{068BB995-6D01-438F-935A-E4A69325C029}" type="datetimeFigureOut">
              <a:rPr lang="en-IE" smtClean="0"/>
              <a:t>01/07/2022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41B85B-6551-45AD-A3FD-99F5EF182A07}" type="slidenum">
              <a:rPr lang="en-IE" smtClean="0"/>
              <a:t>‹#›</a:t>
            </a:fld>
            <a:endParaRPr lang="en-IE"/>
          </a:p>
        </p:txBody>
      </p:sp>
    </p:spTree>
    <p:extLst>
      <p:ext uri="{BB962C8B-B14F-4D97-AF65-F5344CB8AC3E}">
        <p14:creationId xmlns:p14="http://schemas.microsoft.com/office/powerpoint/2010/main" val="1205919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Unequal">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514350" y="1676400"/>
            <a:ext cx="6115049" cy="4221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4" name="Content Placeholder 3"/>
          <p:cNvSpPr>
            <a:spLocks noGrp="1"/>
          </p:cNvSpPr>
          <p:nvPr>
            <p:ph sz="half" idx="2"/>
          </p:nvPr>
        </p:nvSpPr>
        <p:spPr>
          <a:xfrm>
            <a:off x="7072009" y="1676400"/>
            <a:ext cx="4584254" cy="4221163"/>
          </a:xfrm>
        </p:spPr>
        <p:txBody>
          <a:bodyPr/>
          <a:lstStyle>
            <a:lvl1pPr marL="0" indent="0">
              <a:buNone/>
              <a:defRPr/>
            </a:lvl1pPr>
            <a:lvl2pPr marL="355600" indent="-355600">
              <a:buFont typeface="Arial" panose="020B0604020202020204" pitchFamily="34" charset="0"/>
              <a:buChar char="−"/>
              <a:defRPr sz="2000"/>
            </a:lvl2pPr>
            <a:lvl3pPr marL="723900" indent="-228600">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5" name="Date Placeholder 4"/>
          <p:cNvSpPr>
            <a:spLocks noGrp="1"/>
          </p:cNvSpPr>
          <p:nvPr>
            <p:ph type="dt" sz="half" idx="10"/>
          </p:nvPr>
        </p:nvSpPr>
        <p:spPr/>
        <p:txBody>
          <a:bodyPr/>
          <a:lstStyle/>
          <a:p>
            <a:fld id="{068BB995-6D01-438F-935A-E4A69325C029}" type="datetimeFigureOut">
              <a:rPr lang="en-IE" smtClean="0"/>
              <a:t>01/07/2022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41B85B-6551-45AD-A3FD-99F5EF182A07}" type="slidenum">
              <a:rPr lang="en-IE" smtClean="0"/>
              <a:t>‹#›</a:t>
            </a:fld>
            <a:endParaRPr lang="en-IE"/>
          </a:p>
        </p:txBody>
      </p:sp>
    </p:spTree>
    <p:extLst>
      <p:ext uri="{BB962C8B-B14F-4D97-AF65-F5344CB8AC3E}">
        <p14:creationId xmlns:p14="http://schemas.microsoft.com/office/powerpoint/2010/main" val="235690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4352" y="1676399"/>
            <a:ext cx="5238000" cy="371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2" y="2047875"/>
            <a:ext cx="5238000" cy="3392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5" name="Text Placeholder 4"/>
          <p:cNvSpPr>
            <a:spLocks noGrp="1"/>
          </p:cNvSpPr>
          <p:nvPr>
            <p:ph type="body" sz="quarter" idx="3"/>
          </p:nvPr>
        </p:nvSpPr>
        <p:spPr>
          <a:xfrm>
            <a:off x="6413500" y="1676399"/>
            <a:ext cx="5238000" cy="371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3500" y="2047875"/>
            <a:ext cx="5238000" cy="3392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7" name="Date Placeholder 6"/>
          <p:cNvSpPr>
            <a:spLocks noGrp="1"/>
          </p:cNvSpPr>
          <p:nvPr>
            <p:ph type="dt" sz="half" idx="10"/>
          </p:nvPr>
        </p:nvSpPr>
        <p:spPr/>
        <p:txBody>
          <a:bodyPr/>
          <a:lstStyle/>
          <a:p>
            <a:fld id="{068BB995-6D01-438F-935A-E4A69325C029}" type="datetimeFigureOut">
              <a:rPr lang="en-IE" smtClean="0"/>
              <a:t>01/07/2022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41B85B-6551-45AD-A3FD-99F5EF182A07}" type="slidenum">
              <a:rPr lang="en-IE" smtClean="0"/>
              <a:t>‹#›</a:t>
            </a:fld>
            <a:endParaRPr lang="en-IE"/>
          </a:p>
        </p:txBody>
      </p:sp>
      <p:sp>
        <p:nvSpPr>
          <p:cNvPr id="10" name="Title 9"/>
          <p:cNvSpPr>
            <a:spLocks noGrp="1"/>
          </p:cNvSpPr>
          <p:nvPr>
            <p:ph type="title"/>
          </p:nvPr>
        </p:nvSpPr>
        <p:spPr/>
        <p:txBody>
          <a:bodyPr/>
          <a:lstStyle/>
          <a:p>
            <a:r>
              <a:rPr lang="en-US"/>
              <a:t>Click to edit Master title style</a:t>
            </a:r>
            <a:endParaRPr lang="en-IE"/>
          </a:p>
        </p:txBody>
      </p:sp>
    </p:spTree>
    <p:extLst>
      <p:ext uri="{BB962C8B-B14F-4D97-AF65-F5344CB8AC3E}">
        <p14:creationId xmlns:p14="http://schemas.microsoft.com/office/powerpoint/2010/main" val="2780947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hrats">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4351" y="1695449"/>
            <a:ext cx="5211497" cy="457201"/>
          </a:xfrm>
        </p:spPr>
        <p:txBody>
          <a:bodyPr anchor="t" anchorCtr="0"/>
          <a:lstStyle>
            <a:lvl1pPr marL="0" indent="0">
              <a:buNone/>
              <a:defRPr sz="13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438899" y="1695449"/>
            <a:ext cx="5237163" cy="457201"/>
          </a:xfrm>
        </p:spPr>
        <p:txBody>
          <a:bodyPr anchor="t" anchorCtr="0"/>
          <a:lstStyle>
            <a:lvl1pPr marL="0" indent="0">
              <a:buNone/>
              <a:defRPr sz="13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68BB995-6D01-438F-935A-E4A69325C029}" type="datetimeFigureOut">
              <a:rPr lang="en-IE" smtClean="0"/>
              <a:t>01/07/2022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41B85B-6551-45AD-A3FD-99F5EF182A07}" type="slidenum">
              <a:rPr lang="en-IE" smtClean="0"/>
              <a:t>‹#›</a:t>
            </a:fld>
            <a:endParaRPr lang="en-IE"/>
          </a:p>
        </p:txBody>
      </p:sp>
      <p:sp>
        <p:nvSpPr>
          <p:cNvPr id="10" name="Title 9"/>
          <p:cNvSpPr>
            <a:spLocks noGrp="1"/>
          </p:cNvSpPr>
          <p:nvPr>
            <p:ph type="title"/>
          </p:nvPr>
        </p:nvSpPr>
        <p:spPr/>
        <p:txBody>
          <a:bodyPr/>
          <a:lstStyle/>
          <a:p>
            <a:r>
              <a:rPr lang="en-US"/>
              <a:t>Click to edit Master title style</a:t>
            </a:r>
            <a:endParaRPr lang="en-IE"/>
          </a:p>
        </p:txBody>
      </p:sp>
      <p:sp>
        <p:nvSpPr>
          <p:cNvPr id="11" name="Chart Placeholder 10"/>
          <p:cNvSpPr>
            <a:spLocks noGrp="1"/>
          </p:cNvSpPr>
          <p:nvPr>
            <p:ph type="chart" sz="quarter" idx="13"/>
          </p:nvPr>
        </p:nvSpPr>
        <p:spPr>
          <a:xfrm>
            <a:off x="393700" y="2717800"/>
            <a:ext cx="5486400" cy="3568700"/>
          </a:xfrm>
        </p:spPr>
        <p:txBody>
          <a:bodyPr/>
          <a:lstStyle/>
          <a:p>
            <a:r>
              <a:rPr lang="en-US"/>
              <a:t>Click icon to add chart</a:t>
            </a:r>
            <a:endParaRPr lang="en-IE"/>
          </a:p>
        </p:txBody>
      </p:sp>
      <p:sp>
        <p:nvSpPr>
          <p:cNvPr id="12" name="Chart Placeholder 10"/>
          <p:cNvSpPr>
            <a:spLocks noGrp="1"/>
          </p:cNvSpPr>
          <p:nvPr>
            <p:ph type="chart" sz="quarter" idx="14"/>
          </p:nvPr>
        </p:nvSpPr>
        <p:spPr>
          <a:xfrm>
            <a:off x="6324600" y="2717800"/>
            <a:ext cx="5486400" cy="3568700"/>
          </a:xfrm>
        </p:spPr>
        <p:txBody>
          <a:bodyPr/>
          <a:lstStyle/>
          <a:p>
            <a:r>
              <a:rPr lang="en-US"/>
              <a:t>Click icon to add chart</a:t>
            </a:r>
            <a:endParaRPr lang="en-IE"/>
          </a:p>
        </p:txBody>
      </p:sp>
    </p:spTree>
    <p:extLst>
      <p:ext uri="{BB962C8B-B14F-4D97-AF65-F5344CB8AC3E}">
        <p14:creationId xmlns:p14="http://schemas.microsoft.com/office/powerpoint/2010/main" val="38573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068BB995-6D01-438F-935A-E4A69325C029}" type="datetimeFigureOut">
              <a:rPr lang="en-IE" smtClean="0"/>
              <a:t>01/07/2022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41B85B-6551-45AD-A3FD-99F5EF182A07}" type="slidenum">
              <a:rPr lang="en-IE" smtClean="0"/>
              <a:t>‹#›</a:t>
            </a:fld>
            <a:endParaRPr lang="en-IE"/>
          </a:p>
        </p:txBody>
      </p:sp>
    </p:spTree>
    <p:extLst>
      <p:ext uri="{BB962C8B-B14F-4D97-AF65-F5344CB8AC3E}">
        <p14:creationId xmlns:p14="http://schemas.microsoft.com/office/powerpoint/2010/main" val="3591496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BB995-6D01-438F-935A-E4A69325C029}" type="datetimeFigureOut">
              <a:rPr lang="en-IE" smtClean="0"/>
              <a:t>01/07/2022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41B85B-6551-45AD-A3FD-99F5EF182A07}" type="slidenum">
              <a:rPr lang="en-IE" smtClean="0"/>
              <a:t>‹#›</a:t>
            </a:fld>
            <a:endParaRPr lang="en-IE"/>
          </a:p>
        </p:txBody>
      </p:sp>
    </p:spTree>
    <p:extLst>
      <p:ext uri="{BB962C8B-B14F-4D97-AF65-F5344CB8AC3E}">
        <p14:creationId xmlns:p14="http://schemas.microsoft.com/office/powerpoint/2010/main" val="3479292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rge Statem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068BB995-6D01-438F-935A-E4A69325C029}" type="datetimeFigureOut">
              <a:rPr lang="en-IE" smtClean="0"/>
              <a:t>01/07/2022</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2641B85B-6551-45AD-A3FD-99F5EF182A07}" type="slidenum">
              <a:rPr lang="en-IE" smtClean="0"/>
              <a:t>‹#›</a:t>
            </a:fld>
            <a:endParaRPr lang="en-IE" dirty="0"/>
          </a:p>
        </p:txBody>
      </p:sp>
      <p:sp>
        <p:nvSpPr>
          <p:cNvPr id="7" name="Text Placeholder 6"/>
          <p:cNvSpPr>
            <a:spLocks noGrp="1"/>
          </p:cNvSpPr>
          <p:nvPr>
            <p:ph type="body" sz="quarter" idx="13"/>
          </p:nvPr>
        </p:nvSpPr>
        <p:spPr>
          <a:xfrm>
            <a:off x="514349" y="1651000"/>
            <a:ext cx="7920000" cy="4246563"/>
          </a:xfrm>
        </p:spPr>
        <p:txBody>
          <a:bodyPr/>
          <a:lstStyle>
            <a:lvl1pPr marL="0" indent="0">
              <a:lnSpc>
                <a:spcPct val="114000"/>
              </a:lnSpc>
              <a:buNone/>
              <a:defRPr sz="2800">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4109764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mp; Imag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068BB995-6D01-438F-935A-E4A69325C029}" type="datetimeFigureOut">
              <a:rPr lang="en-IE" smtClean="0"/>
              <a:t>01/07/2022</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2641B85B-6551-45AD-A3FD-99F5EF182A07}" type="slidenum">
              <a:rPr lang="en-IE" smtClean="0"/>
              <a:t>‹#›</a:t>
            </a:fld>
            <a:endParaRPr lang="en-IE" dirty="0"/>
          </a:p>
        </p:txBody>
      </p:sp>
      <p:sp>
        <p:nvSpPr>
          <p:cNvPr id="7" name="Text Placeholder 6"/>
          <p:cNvSpPr>
            <a:spLocks noGrp="1"/>
          </p:cNvSpPr>
          <p:nvPr>
            <p:ph type="body" sz="quarter" idx="13"/>
          </p:nvPr>
        </p:nvSpPr>
        <p:spPr>
          <a:xfrm>
            <a:off x="514350" y="1690688"/>
            <a:ext cx="3998913" cy="4206876"/>
          </a:xfrm>
        </p:spPr>
        <p:txBody>
          <a:bodyPr/>
          <a:lstStyle>
            <a:lvl1pPr>
              <a:defRPr sz="1300"/>
            </a:lvl1pPr>
            <a:lvl2pPr>
              <a:defRPr sz="1200"/>
            </a:lvl2pPr>
            <a:lvl3pPr>
              <a:defRPr sz="110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9" name="Picture Placeholder 8"/>
          <p:cNvSpPr>
            <a:spLocks noGrp="1"/>
          </p:cNvSpPr>
          <p:nvPr>
            <p:ph type="pic" sz="quarter" idx="14"/>
          </p:nvPr>
        </p:nvSpPr>
        <p:spPr>
          <a:xfrm>
            <a:off x="5443538" y="1736725"/>
            <a:ext cx="6232525" cy="4160838"/>
          </a:xfrm>
        </p:spPr>
        <p:txBody>
          <a:bodyPr/>
          <a:lstStyle/>
          <a:p>
            <a:r>
              <a:rPr lang="en-US"/>
              <a:t>Click icon to add picture</a:t>
            </a:r>
            <a:endParaRPr lang="en-IE"/>
          </a:p>
        </p:txBody>
      </p:sp>
    </p:spTree>
    <p:extLst>
      <p:ext uri="{BB962C8B-B14F-4D97-AF65-F5344CB8AC3E}">
        <p14:creationId xmlns:p14="http://schemas.microsoft.com/office/powerpoint/2010/main" val="30173834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ext &amp; Imag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068BB995-6D01-438F-935A-E4A69325C029}" type="datetimeFigureOut">
              <a:rPr lang="en-IE" smtClean="0"/>
              <a:t>01/07/2022</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2641B85B-6551-45AD-A3FD-99F5EF182A07}" type="slidenum">
              <a:rPr lang="en-IE" smtClean="0"/>
              <a:t>‹#›</a:t>
            </a:fld>
            <a:endParaRPr lang="en-IE" dirty="0"/>
          </a:p>
        </p:txBody>
      </p:sp>
      <p:sp>
        <p:nvSpPr>
          <p:cNvPr id="7" name="Text Placeholder 6"/>
          <p:cNvSpPr>
            <a:spLocks noGrp="1"/>
          </p:cNvSpPr>
          <p:nvPr>
            <p:ph type="body" sz="quarter" idx="13"/>
          </p:nvPr>
        </p:nvSpPr>
        <p:spPr>
          <a:xfrm>
            <a:off x="514350" y="1704975"/>
            <a:ext cx="3998913" cy="4192588"/>
          </a:xfrm>
        </p:spPr>
        <p:txBody>
          <a:bodyPr/>
          <a:lstStyle>
            <a:lvl1pPr marL="0" indent="0">
              <a:spcAft>
                <a:spcPts val="1800"/>
              </a:spcAft>
              <a:buNone/>
              <a:defRPr sz="1200" b="1"/>
            </a:lvl1pPr>
            <a:lvl2pPr marL="228600" indent="-228600">
              <a:spcAft>
                <a:spcPts val="600"/>
              </a:spcAft>
              <a:buFont typeface="Arial" panose="020B0604020202020204" pitchFamily="34" charset="0"/>
              <a:buChar char="−"/>
              <a:defRPr sz="1600"/>
            </a:lvl2pPr>
            <a:lvl3pPr marL="628650" indent="-228600">
              <a:defRPr sz="1400"/>
            </a:lvl3pPr>
            <a:lvl4pPr marL="985838" indent="-228600">
              <a:defRPr sz="1200"/>
            </a:lvl4pPr>
            <a:lvl5pPr marL="1343025"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9" name="Picture Placeholder 8"/>
          <p:cNvSpPr>
            <a:spLocks noGrp="1"/>
          </p:cNvSpPr>
          <p:nvPr>
            <p:ph type="pic" sz="quarter" idx="14"/>
          </p:nvPr>
        </p:nvSpPr>
        <p:spPr>
          <a:xfrm>
            <a:off x="5443538" y="1736725"/>
            <a:ext cx="6232525" cy="4160838"/>
          </a:xfrm>
        </p:spPr>
        <p:txBody>
          <a:bodyPr/>
          <a:lstStyle/>
          <a:p>
            <a:r>
              <a:rPr lang="en-US"/>
              <a:t>Click icon to add picture</a:t>
            </a:r>
            <a:endParaRPr lang="en-IE"/>
          </a:p>
        </p:txBody>
      </p:sp>
    </p:spTree>
    <p:extLst>
      <p:ext uri="{BB962C8B-B14F-4D97-AF65-F5344CB8AC3E}">
        <p14:creationId xmlns:p14="http://schemas.microsoft.com/office/powerpoint/2010/main" val="380113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0_Custom Layou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p>
            <a:fld id="{068BB995-6D01-438F-935A-E4A69325C029}" type="datetimeFigureOut">
              <a:rPr lang="en-IE" smtClean="0"/>
              <a:t>01/07/2022</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2641B85B-6551-45AD-A3FD-99F5EF182A07}" type="slidenum">
              <a:rPr lang="en-IE" smtClean="0"/>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 Placeholder 23"/>
          <p:cNvSpPr>
            <a:spLocks noGrp="1"/>
          </p:cNvSpPr>
          <p:nvPr>
            <p:ph type="body" sz="quarter" idx="13" hasCustomPrompt="1"/>
          </p:nvPr>
        </p:nvSpPr>
        <p:spPr>
          <a:xfrm>
            <a:off x="514350" y="1691640"/>
            <a:ext cx="8486775" cy="4205923"/>
          </a:xfrm>
        </p:spPr>
        <p:txBody>
          <a:bodyPr/>
          <a:lstStyle>
            <a:lvl1pPr marL="0" indent="0">
              <a:lnSpc>
                <a:spcPct val="83000"/>
              </a:lnSpc>
              <a:spcBef>
                <a:spcPts val="0"/>
              </a:spcBef>
              <a:buNone/>
              <a:defRPr sz="6000" b="1">
                <a:solidFill>
                  <a:schemeClr val="accent5"/>
                </a:solidFill>
              </a:defRPr>
            </a:lvl1pPr>
            <a:lvl2pPr marL="0" indent="0">
              <a:lnSpc>
                <a:spcPct val="83000"/>
              </a:lnSpc>
              <a:spcBef>
                <a:spcPts val="0"/>
              </a:spcBef>
              <a:buNone/>
              <a:defRPr sz="6000" b="1">
                <a:solidFill>
                  <a:schemeClr val="bg1"/>
                </a:solidFill>
              </a:defRPr>
            </a:lvl2pPr>
            <a:lvl3pPr marL="914400" indent="0">
              <a:buNone/>
              <a:defRPr/>
            </a:lvl3pPr>
            <a:lvl4pPr marL="1371600" indent="0">
              <a:buNone/>
              <a:defRPr/>
            </a:lvl4pPr>
            <a:lvl5pPr marL="1828800" indent="0">
              <a:buNone/>
              <a:defRPr/>
            </a:lvl5pPr>
          </a:lstStyle>
          <a:p>
            <a:pPr lvl="0"/>
            <a:r>
              <a:rPr lang="en-US" dirty="0"/>
              <a:t>First line</a:t>
            </a:r>
          </a:p>
          <a:p>
            <a:pPr lvl="1"/>
            <a:r>
              <a:rPr lang="en-US" dirty="0"/>
              <a:t>Indent for Second and subsequent lines</a:t>
            </a:r>
          </a:p>
        </p:txBody>
      </p:sp>
    </p:spTree>
    <p:extLst>
      <p:ext uri="{BB962C8B-B14F-4D97-AF65-F5344CB8AC3E}">
        <p14:creationId xmlns:p14="http://schemas.microsoft.com/office/powerpoint/2010/main" val="153368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4351" y="1282817"/>
            <a:ext cx="6115049" cy="2082681"/>
          </a:xfrm>
        </p:spPr>
        <p:txBody>
          <a:bodyPr tIns="0" bIns="0" anchor="b"/>
          <a:lstStyle>
            <a:lvl1pPr algn="l">
              <a:lnSpc>
                <a:spcPct val="83000"/>
              </a:lnSpc>
              <a:defRPr sz="6300" baseline="0">
                <a:solidFill>
                  <a:schemeClr val="bg1"/>
                </a:solidFill>
              </a:defRPr>
            </a:lvl1pPr>
          </a:lstStyle>
          <a:p>
            <a:r>
              <a:rPr lang="en-US" dirty="0"/>
              <a:t>Lorem Ipsum Dolor Sit </a:t>
            </a:r>
            <a:r>
              <a:rPr lang="en-US" dirty="0" err="1"/>
              <a:t>Amet</a:t>
            </a:r>
            <a:endParaRPr lang="en-IE" dirty="0"/>
          </a:p>
        </p:txBody>
      </p:sp>
      <p:sp>
        <p:nvSpPr>
          <p:cNvPr id="3" name="Subtitle 2"/>
          <p:cNvSpPr>
            <a:spLocks noGrp="1"/>
          </p:cNvSpPr>
          <p:nvPr>
            <p:ph type="subTitle" idx="1" hasCustomPrompt="1"/>
          </p:nvPr>
        </p:nvSpPr>
        <p:spPr>
          <a:xfrm>
            <a:off x="514351" y="3300413"/>
            <a:ext cx="6115049" cy="1880385"/>
          </a:xfrm>
        </p:spPr>
        <p:txBody>
          <a:bodyPr tIns="0" bIns="0"/>
          <a:lstStyle>
            <a:lvl1pPr marL="0" indent="0" algn="l">
              <a:lnSpc>
                <a:spcPct val="114000"/>
              </a:lnSpc>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Subtitle or Date</a:t>
            </a:r>
            <a:endParaRPr lang="en-IE" dirty="0"/>
          </a:p>
        </p:txBody>
      </p:sp>
      <p:sp>
        <p:nvSpPr>
          <p:cNvPr id="4" name="Date Placeholder 3"/>
          <p:cNvSpPr>
            <a:spLocks noGrp="1"/>
          </p:cNvSpPr>
          <p:nvPr>
            <p:ph type="dt" sz="half" idx="10"/>
          </p:nvPr>
        </p:nvSpPr>
        <p:spPr>
          <a:xfrm>
            <a:off x="514350" y="433678"/>
            <a:ext cx="3276600" cy="342793"/>
          </a:xfrm>
        </p:spPr>
        <p:txBody>
          <a:bodyPr/>
          <a:lstStyle>
            <a:lvl1pPr>
              <a:defRPr sz="2000">
                <a:solidFill>
                  <a:schemeClr val="bg1"/>
                </a:solidFill>
              </a:defRPr>
            </a:lvl1pPr>
          </a:lstStyle>
          <a:p>
            <a:r>
              <a:rPr lang="en-IE" dirty="0"/>
              <a:t>14 February 2020</a:t>
            </a: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IE"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a:p>
        </p:txBody>
      </p:sp>
      <p:grpSp>
        <p:nvGrpSpPr>
          <p:cNvPr id="7" name="Group 4"/>
          <p:cNvGrpSpPr>
            <a:grpSpLocks noChangeAspect="1"/>
          </p:cNvGrpSpPr>
          <p:nvPr userDrawn="1"/>
        </p:nvGrpSpPr>
        <p:grpSpPr bwMode="auto">
          <a:xfrm rot="16200000">
            <a:off x="8094976" y="2776230"/>
            <a:ext cx="5844345" cy="1328593"/>
            <a:chOff x="2231" y="1795"/>
            <a:chExt cx="3220" cy="732"/>
          </a:xfrm>
          <a:solidFill>
            <a:schemeClr val="bg1"/>
          </a:solidFill>
        </p:grpSpPr>
        <p:sp>
          <p:nvSpPr>
            <p:cNvPr id="8"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2"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Tree>
    <p:extLst>
      <p:ext uri="{BB962C8B-B14F-4D97-AF65-F5344CB8AC3E}">
        <p14:creationId xmlns:p14="http://schemas.microsoft.com/office/powerpoint/2010/main" val="16973204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1_Custom Layou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p>
            <a:fld id="{068BB995-6D01-438F-935A-E4A69325C029}" type="datetimeFigureOut">
              <a:rPr lang="en-IE" smtClean="0"/>
              <a:t>01/07/2022</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2641B85B-6551-45AD-A3FD-99F5EF182A07}" type="slidenum">
              <a:rPr lang="en-IE" smtClean="0"/>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Table Placeholder 24"/>
          <p:cNvSpPr>
            <a:spLocks noGrp="1"/>
          </p:cNvSpPr>
          <p:nvPr>
            <p:ph type="tbl" sz="quarter" idx="13"/>
          </p:nvPr>
        </p:nvSpPr>
        <p:spPr>
          <a:xfrm>
            <a:off x="514350" y="1676400"/>
            <a:ext cx="7994650" cy="4221163"/>
          </a:xfrm>
        </p:spPr>
        <p:txBody>
          <a:bodyPr/>
          <a:lstStyle/>
          <a:p>
            <a:r>
              <a:rPr lang="en-US"/>
              <a:t>Click icon to add table</a:t>
            </a:r>
            <a:endParaRPr lang="en-IE"/>
          </a:p>
        </p:txBody>
      </p:sp>
    </p:spTree>
    <p:extLst>
      <p:ext uri="{BB962C8B-B14F-4D97-AF65-F5344CB8AC3E}">
        <p14:creationId xmlns:p14="http://schemas.microsoft.com/office/powerpoint/2010/main" val="17130637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lvl1pPr>
              <a:defRPr>
                <a:solidFill>
                  <a:schemeClr val="bg1"/>
                </a:solidFill>
              </a:defRPr>
            </a:lvl1pPr>
          </a:lstStyle>
          <a:p>
            <a:fld id="{068BB995-6D01-438F-935A-E4A69325C029}" type="datetimeFigureOut">
              <a:rPr lang="en-IE" smtClean="0"/>
              <a:pPr/>
              <a:t>01/07/2022</a:t>
            </a:fld>
            <a:endParaRPr lang="en-IE"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IE"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 Placeholder 23"/>
          <p:cNvSpPr>
            <a:spLocks noGrp="1"/>
          </p:cNvSpPr>
          <p:nvPr>
            <p:ph type="body" sz="quarter" idx="13"/>
          </p:nvPr>
        </p:nvSpPr>
        <p:spPr>
          <a:xfrm>
            <a:off x="514350" y="1676400"/>
            <a:ext cx="8486775" cy="42211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3028910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lvl1pPr>
              <a:defRPr>
                <a:solidFill>
                  <a:schemeClr val="bg1"/>
                </a:solidFill>
              </a:defRPr>
            </a:lvl1pPr>
          </a:lstStyle>
          <a:p>
            <a:fld id="{068BB995-6D01-438F-935A-E4A69325C029}" type="datetimeFigureOut">
              <a:rPr lang="en-IE" smtClean="0"/>
              <a:pPr/>
              <a:t>01/07/2022</a:t>
            </a:fld>
            <a:endParaRPr lang="en-IE"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IE"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bg1">
                <a:alpha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bg1">
                <a:alpha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bg1">
                <a:alpha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bg1">
                <a:alpha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bg1">
                <a:alpha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 Placeholder 23"/>
          <p:cNvSpPr>
            <a:spLocks noGrp="1"/>
          </p:cNvSpPr>
          <p:nvPr>
            <p:ph type="body" sz="quarter" idx="13"/>
          </p:nvPr>
        </p:nvSpPr>
        <p:spPr>
          <a:xfrm>
            <a:off x="514350" y="1676400"/>
            <a:ext cx="8486775" cy="42211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297252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lvl1pPr>
              <a:defRPr>
                <a:solidFill>
                  <a:schemeClr val="bg1"/>
                </a:solidFill>
              </a:defRPr>
            </a:lvl1pPr>
          </a:lstStyle>
          <a:p>
            <a:fld id="{068BB995-6D01-438F-935A-E4A69325C029}" type="datetimeFigureOut">
              <a:rPr lang="en-IE" smtClean="0"/>
              <a:pPr/>
              <a:t>01/07/2022</a:t>
            </a:fld>
            <a:endParaRPr lang="en-IE"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IE"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 Placeholder 23"/>
          <p:cNvSpPr>
            <a:spLocks noGrp="1"/>
          </p:cNvSpPr>
          <p:nvPr>
            <p:ph type="body" sz="quarter" idx="13"/>
          </p:nvPr>
        </p:nvSpPr>
        <p:spPr>
          <a:xfrm>
            <a:off x="514350" y="1676400"/>
            <a:ext cx="8486775" cy="42211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22942722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3_Custom Layout">
    <p:bg>
      <p:bgPr>
        <a:solidFill>
          <a:srgbClr val="94613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lvl1pPr>
              <a:defRPr>
                <a:solidFill>
                  <a:schemeClr val="bg1"/>
                </a:solidFill>
              </a:defRPr>
            </a:lvl1pPr>
          </a:lstStyle>
          <a:p>
            <a:fld id="{068BB995-6D01-438F-935A-E4A69325C029}" type="datetimeFigureOut">
              <a:rPr lang="en-IE" smtClean="0"/>
              <a:pPr/>
              <a:t>01/07/2022</a:t>
            </a:fld>
            <a:endParaRPr lang="en-IE"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IE"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 Placeholder 23"/>
          <p:cNvSpPr>
            <a:spLocks noGrp="1"/>
          </p:cNvSpPr>
          <p:nvPr>
            <p:ph type="body" sz="quarter" idx="13"/>
          </p:nvPr>
        </p:nvSpPr>
        <p:spPr>
          <a:xfrm>
            <a:off x="514350" y="1676400"/>
            <a:ext cx="8486775" cy="42211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26794355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4_Custom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lvl1pPr>
              <a:defRPr>
                <a:solidFill>
                  <a:schemeClr val="bg1"/>
                </a:solidFill>
              </a:defRPr>
            </a:lvl1pPr>
          </a:lstStyle>
          <a:p>
            <a:fld id="{068BB995-6D01-438F-935A-E4A69325C029}" type="datetimeFigureOut">
              <a:rPr lang="en-IE" smtClean="0"/>
              <a:pPr/>
              <a:t>01/07/2022</a:t>
            </a:fld>
            <a:endParaRPr lang="en-IE"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IE"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 Placeholder 23"/>
          <p:cNvSpPr>
            <a:spLocks noGrp="1"/>
          </p:cNvSpPr>
          <p:nvPr>
            <p:ph type="body" sz="quarter" idx="13"/>
          </p:nvPr>
        </p:nvSpPr>
        <p:spPr>
          <a:xfrm>
            <a:off x="514350" y="1676400"/>
            <a:ext cx="8486775" cy="42211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13476175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5_Custom Layou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lvl1pPr>
              <a:defRPr>
                <a:solidFill>
                  <a:schemeClr val="bg1"/>
                </a:solidFill>
              </a:defRPr>
            </a:lvl1pPr>
          </a:lstStyle>
          <a:p>
            <a:fld id="{068BB995-6D01-438F-935A-E4A69325C029}" type="datetimeFigureOut">
              <a:rPr lang="en-IE" smtClean="0"/>
              <a:pPr/>
              <a:t>01/07/2022</a:t>
            </a:fld>
            <a:endParaRPr lang="en-IE"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IE"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 Placeholder 23"/>
          <p:cNvSpPr>
            <a:spLocks noGrp="1"/>
          </p:cNvSpPr>
          <p:nvPr>
            <p:ph type="body" sz="quarter" idx="13"/>
          </p:nvPr>
        </p:nvSpPr>
        <p:spPr>
          <a:xfrm>
            <a:off x="514350" y="1676400"/>
            <a:ext cx="8486775" cy="42211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19537813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6_Custom Layout">
    <p:bg>
      <p:bgPr>
        <a:solidFill>
          <a:srgbClr val="853F3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lvl1pPr>
              <a:defRPr>
                <a:solidFill>
                  <a:schemeClr val="bg1"/>
                </a:solidFill>
              </a:defRPr>
            </a:lvl1pPr>
          </a:lstStyle>
          <a:p>
            <a:fld id="{068BB995-6D01-438F-935A-E4A69325C029}" type="datetimeFigureOut">
              <a:rPr lang="en-IE" smtClean="0"/>
              <a:pPr/>
              <a:t>01/07/2022</a:t>
            </a:fld>
            <a:endParaRPr lang="en-IE"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IE"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 Placeholder 23"/>
          <p:cNvSpPr>
            <a:spLocks noGrp="1"/>
          </p:cNvSpPr>
          <p:nvPr>
            <p:ph type="body" sz="quarter" idx="13"/>
          </p:nvPr>
        </p:nvSpPr>
        <p:spPr>
          <a:xfrm>
            <a:off x="514350" y="1676400"/>
            <a:ext cx="8486775" cy="42211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31081057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7_Custom Layou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lvl1pPr>
              <a:defRPr>
                <a:solidFill>
                  <a:schemeClr val="bg1"/>
                </a:solidFill>
              </a:defRPr>
            </a:lvl1pPr>
          </a:lstStyle>
          <a:p>
            <a:fld id="{068BB995-6D01-438F-935A-E4A69325C029}" type="datetimeFigureOut">
              <a:rPr lang="en-IE" smtClean="0"/>
              <a:pPr/>
              <a:t>01/07/2022</a:t>
            </a:fld>
            <a:endParaRPr lang="en-IE"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IE"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 Placeholder 23"/>
          <p:cNvSpPr>
            <a:spLocks noGrp="1"/>
          </p:cNvSpPr>
          <p:nvPr>
            <p:ph type="body" sz="quarter" idx="13"/>
          </p:nvPr>
        </p:nvSpPr>
        <p:spPr>
          <a:xfrm>
            <a:off x="514350" y="1676400"/>
            <a:ext cx="8486775" cy="42211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13861112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8_Custom Layout">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lvl1pPr>
              <a:defRPr>
                <a:solidFill>
                  <a:schemeClr val="bg1"/>
                </a:solidFill>
              </a:defRPr>
            </a:lvl1pPr>
          </a:lstStyle>
          <a:p>
            <a:fld id="{068BB995-6D01-438F-935A-E4A69325C029}" type="datetimeFigureOut">
              <a:rPr lang="en-IE" smtClean="0"/>
              <a:pPr/>
              <a:t>01/07/2022</a:t>
            </a:fld>
            <a:endParaRPr lang="en-IE"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IE"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 Placeholder 23"/>
          <p:cNvSpPr>
            <a:spLocks noGrp="1"/>
          </p:cNvSpPr>
          <p:nvPr>
            <p:ph type="body" sz="quarter" idx="13"/>
          </p:nvPr>
        </p:nvSpPr>
        <p:spPr>
          <a:xfrm>
            <a:off x="514350" y="1676400"/>
            <a:ext cx="8486775" cy="42211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213996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4351" y="1282817"/>
            <a:ext cx="6115049" cy="2082681"/>
          </a:xfrm>
        </p:spPr>
        <p:txBody>
          <a:bodyPr tIns="0" bIns="0" anchor="b"/>
          <a:lstStyle>
            <a:lvl1pPr algn="l">
              <a:lnSpc>
                <a:spcPct val="83000"/>
              </a:lnSpc>
              <a:defRPr sz="6300" baseline="0">
                <a:solidFill>
                  <a:schemeClr val="bg1"/>
                </a:solidFill>
              </a:defRPr>
            </a:lvl1pPr>
          </a:lstStyle>
          <a:p>
            <a:r>
              <a:rPr lang="en-US" dirty="0"/>
              <a:t>Lorem Ipsum Dolor Sit </a:t>
            </a:r>
            <a:r>
              <a:rPr lang="en-US" dirty="0" err="1"/>
              <a:t>Amet</a:t>
            </a:r>
            <a:endParaRPr lang="en-IE" dirty="0"/>
          </a:p>
        </p:txBody>
      </p:sp>
      <p:sp>
        <p:nvSpPr>
          <p:cNvPr id="3" name="Subtitle 2"/>
          <p:cNvSpPr>
            <a:spLocks noGrp="1"/>
          </p:cNvSpPr>
          <p:nvPr>
            <p:ph type="subTitle" idx="1" hasCustomPrompt="1"/>
          </p:nvPr>
        </p:nvSpPr>
        <p:spPr>
          <a:xfrm>
            <a:off x="514351" y="3300413"/>
            <a:ext cx="6115049" cy="1880385"/>
          </a:xfrm>
        </p:spPr>
        <p:txBody>
          <a:bodyPr tIns="0" bIns="0"/>
          <a:lstStyle>
            <a:lvl1pPr marL="0" indent="0" algn="l">
              <a:lnSpc>
                <a:spcPct val="114000"/>
              </a:lnSpc>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Subtitle or Date</a:t>
            </a:r>
            <a:endParaRPr lang="en-IE" dirty="0"/>
          </a:p>
        </p:txBody>
      </p:sp>
      <p:sp>
        <p:nvSpPr>
          <p:cNvPr id="4" name="Date Placeholder 3"/>
          <p:cNvSpPr>
            <a:spLocks noGrp="1"/>
          </p:cNvSpPr>
          <p:nvPr>
            <p:ph type="dt" sz="half" idx="10"/>
          </p:nvPr>
        </p:nvSpPr>
        <p:spPr>
          <a:xfrm>
            <a:off x="514350" y="433678"/>
            <a:ext cx="3276600" cy="342793"/>
          </a:xfrm>
        </p:spPr>
        <p:txBody>
          <a:bodyPr/>
          <a:lstStyle>
            <a:lvl1pPr>
              <a:defRPr sz="2000">
                <a:solidFill>
                  <a:schemeClr val="bg1"/>
                </a:solidFill>
              </a:defRPr>
            </a:lvl1pPr>
          </a:lstStyle>
          <a:p>
            <a:r>
              <a:rPr lang="en-IE" dirty="0"/>
              <a:t>14 February 2020</a:t>
            </a: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IE"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a:p>
        </p:txBody>
      </p:sp>
      <p:grpSp>
        <p:nvGrpSpPr>
          <p:cNvPr id="23"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24"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5"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6"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7"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8"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9"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0"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1"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2"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3"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4"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5"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6"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7"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8"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39" name="Rectangle 38"/>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5698578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9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IE" dirty="0"/>
          </a:p>
        </p:txBody>
      </p:sp>
      <p:sp>
        <p:nvSpPr>
          <p:cNvPr id="3" name="Date Placeholder 2"/>
          <p:cNvSpPr>
            <a:spLocks noGrp="1"/>
          </p:cNvSpPr>
          <p:nvPr>
            <p:ph type="dt" sz="half" idx="10"/>
          </p:nvPr>
        </p:nvSpPr>
        <p:spPr/>
        <p:txBody>
          <a:bodyPr/>
          <a:lstStyle>
            <a:lvl1pPr>
              <a:defRPr>
                <a:solidFill>
                  <a:schemeClr val="bg1"/>
                </a:solidFill>
              </a:defRPr>
            </a:lvl1pPr>
          </a:lstStyle>
          <a:p>
            <a:fld id="{068BB995-6D01-438F-935A-E4A69325C029}" type="datetimeFigureOut">
              <a:rPr lang="en-IE" smtClean="0"/>
              <a:pPr/>
              <a:t>01/07/2022</a:t>
            </a:fld>
            <a:endParaRPr lang="en-IE"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IE"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641B85B-6551-45AD-A3FD-99F5EF182A07}" type="slidenum">
              <a:rPr lang="en-IE" smtClean="0"/>
              <a:pPr/>
              <a:t>‹#›</a:t>
            </a:fld>
            <a:endParaRPr lang="en-IE" dirty="0"/>
          </a:p>
        </p:txBody>
      </p:sp>
      <p:grpSp>
        <p:nvGrpSpPr>
          <p:cNvPr id="6" name="Group 4"/>
          <p:cNvGrpSpPr>
            <a:grpSpLocks noChangeAspect="1"/>
          </p:cNvGrpSpPr>
          <p:nvPr userDrawn="1"/>
        </p:nvGrpSpPr>
        <p:grpSpPr bwMode="auto">
          <a:xfrm>
            <a:off x="9525001" y="506419"/>
            <a:ext cx="2152650" cy="489361"/>
            <a:chOff x="2231" y="1795"/>
            <a:chExt cx="3220" cy="732"/>
          </a:xfrm>
          <a:solidFill>
            <a:schemeClr val="accent1"/>
          </a:solidFill>
        </p:grpSpPr>
        <p:sp>
          <p:nvSpPr>
            <p:cNvPr id="7"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8"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2" name="Rectangle 21"/>
          <p:cNvSpPr/>
          <p:nvPr userDrawn="1"/>
        </p:nvSpPr>
        <p:spPr>
          <a:xfrm>
            <a:off x="514349" y="6360318"/>
            <a:ext cx="11163301" cy="154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 Placeholder 23"/>
          <p:cNvSpPr>
            <a:spLocks noGrp="1"/>
          </p:cNvSpPr>
          <p:nvPr>
            <p:ph type="body" sz="quarter" idx="13"/>
          </p:nvPr>
        </p:nvSpPr>
        <p:spPr>
          <a:xfrm>
            <a:off x="514350" y="1676400"/>
            <a:ext cx="8486775" cy="42211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16002436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Thank You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977900"/>
            <a:ext cx="8486775" cy="1912937"/>
          </a:xfrm>
        </p:spPr>
        <p:txBody>
          <a:bodyPr tIns="0" bIns="0" anchor="b"/>
          <a:lstStyle>
            <a:lvl1pPr>
              <a:defRPr sz="9000">
                <a:solidFill>
                  <a:schemeClr val="bg1"/>
                </a:solidFill>
              </a:defRPr>
            </a:lvl1pPr>
          </a:lstStyle>
          <a:p>
            <a:r>
              <a:rPr lang="en-US" dirty="0"/>
              <a:t>Title</a:t>
            </a:r>
            <a:endParaRPr lang="en-IE" dirty="0"/>
          </a:p>
        </p:txBody>
      </p:sp>
      <p:sp>
        <p:nvSpPr>
          <p:cNvPr id="3" name="Text Placeholder 2"/>
          <p:cNvSpPr>
            <a:spLocks noGrp="1"/>
          </p:cNvSpPr>
          <p:nvPr>
            <p:ph type="body" idx="1" hasCustomPrompt="1"/>
          </p:nvPr>
        </p:nvSpPr>
        <p:spPr>
          <a:xfrm>
            <a:off x="514351" y="3035300"/>
            <a:ext cx="8486774" cy="2616199"/>
          </a:xfrm>
        </p:spPr>
        <p:txBody>
          <a:bodyPr tIns="0" bIns="0"/>
          <a:lstStyle>
            <a:lvl1pPr marL="0" indent="0">
              <a:buNone/>
              <a:defRPr sz="45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grpSp>
        <p:nvGrpSpPr>
          <p:cNvPr id="7"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8"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2"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3" name="Rectangle 22"/>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8767605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secHead" preserve="1">
  <p:cSld name="Thank You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977900"/>
            <a:ext cx="8486775" cy="1912937"/>
          </a:xfrm>
        </p:spPr>
        <p:txBody>
          <a:bodyPr tIns="0" bIns="0" anchor="b"/>
          <a:lstStyle>
            <a:lvl1pPr>
              <a:defRPr sz="9000">
                <a:solidFill>
                  <a:schemeClr val="bg1"/>
                </a:solidFill>
              </a:defRPr>
            </a:lvl1pPr>
          </a:lstStyle>
          <a:p>
            <a:r>
              <a:rPr lang="en-US" dirty="0"/>
              <a:t>Title</a:t>
            </a:r>
            <a:endParaRPr lang="en-IE" dirty="0"/>
          </a:p>
        </p:txBody>
      </p:sp>
      <p:sp>
        <p:nvSpPr>
          <p:cNvPr id="3" name="Text Placeholder 2"/>
          <p:cNvSpPr>
            <a:spLocks noGrp="1"/>
          </p:cNvSpPr>
          <p:nvPr>
            <p:ph type="body" idx="1" hasCustomPrompt="1"/>
          </p:nvPr>
        </p:nvSpPr>
        <p:spPr>
          <a:xfrm>
            <a:off x="514351" y="3035300"/>
            <a:ext cx="8486774" cy="2616199"/>
          </a:xfrm>
        </p:spPr>
        <p:txBody>
          <a:bodyPr tIns="0" bIns="0"/>
          <a:lstStyle>
            <a:lvl1pPr marL="0" indent="0">
              <a:buNone/>
              <a:defRPr sz="45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grpSp>
        <p:nvGrpSpPr>
          <p:cNvPr id="7"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8"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2"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3" name="Rectangle 22"/>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5229750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secHead" preserve="1">
  <p:cSld name="Thank You 3">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977900"/>
            <a:ext cx="8486775" cy="1912937"/>
          </a:xfrm>
        </p:spPr>
        <p:txBody>
          <a:bodyPr tIns="0" bIns="0" anchor="b"/>
          <a:lstStyle>
            <a:lvl1pPr>
              <a:defRPr sz="9000">
                <a:solidFill>
                  <a:schemeClr val="bg1"/>
                </a:solidFill>
              </a:defRPr>
            </a:lvl1pPr>
          </a:lstStyle>
          <a:p>
            <a:r>
              <a:rPr lang="en-US" dirty="0"/>
              <a:t>Title</a:t>
            </a:r>
            <a:endParaRPr lang="en-IE" dirty="0"/>
          </a:p>
        </p:txBody>
      </p:sp>
      <p:sp>
        <p:nvSpPr>
          <p:cNvPr id="3" name="Text Placeholder 2"/>
          <p:cNvSpPr>
            <a:spLocks noGrp="1"/>
          </p:cNvSpPr>
          <p:nvPr>
            <p:ph type="body" idx="1" hasCustomPrompt="1"/>
          </p:nvPr>
        </p:nvSpPr>
        <p:spPr>
          <a:xfrm>
            <a:off x="514351" y="3035300"/>
            <a:ext cx="8486774" cy="2616199"/>
          </a:xfrm>
        </p:spPr>
        <p:txBody>
          <a:bodyPr tIns="0" bIns="0"/>
          <a:lstStyle>
            <a:lvl1pPr marL="0" indent="0">
              <a:buNone/>
              <a:defRPr sz="45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grpSp>
        <p:nvGrpSpPr>
          <p:cNvPr id="24" name="Group 4"/>
          <p:cNvGrpSpPr>
            <a:grpSpLocks noChangeAspect="1"/>
          </p:cNvGrpSpPr>
          <p:nvPr userDrawn="1"/>
        </p:nvGrpSpPr>
        <p:grpSpPr bwMode="auto">
          <a:xfrm>
            <a:off x="514351" y="5848357"/>
            <a:ext cx="2290762" cy="520758"/>
            <a:chOff x="2231" y="1795"/>
            <a:chExt cx="3220" cy="732"/>
          </a:xfrm>
          <a:solidFill>
            <a:schemeClr val="bg1"/>
          </a:solidFill>
        </p:grpSpPr>
        <p:sp>
          <p:nvSpPr>
            <p:cNvPr id="25"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6"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7"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8"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9"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0"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1"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2"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3"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4"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5"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6"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7"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8"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9"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Tree>
    <p:extLst>
      <p:ext uri="{BB962C8B-B14F-4D97-AF65-F5344CB8AC3E}">
        <p14:creationId xmlns:p14="http://schemas.microsoft.com/office/powerpoint/2010/main" val="38774372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secHead" preserve="1">
  <p:cSld name="Thank You 4">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977900"/>
            <a:ext cx="8486775" cy="1912937"/>
          </a:xfrm>
        </p:spPr>
        <p:txBody>
          <a:bodyPr tIns="0" bIns="0" anchor="b"/>
          <a:lstStyle>
            <a:lvl1pPr>
              <a:defRPr sz="9000">
                <a:solidFill>
                  <a:schemeClr val="bg1"/>
                </a:solidFill>
              </a:defRPr>
            </a:lvl1pPr>
          </a:lstStyle>
          <a:p>
            <a:r>
              <a:rPr lang="en-US" dirty="0"/>
              <a:t>Title</a:t>
            </a:r>
            <a:endParaRPr lang="en-IE" dirty="0"/>
          </a:p>
        </p:txBody>
      </p:sp>
      <p:sp>
        <p:nvSpPr>
          <p:cNvPr id="3" name="Text Placeholder 2"/>
          <p:cNvSpPr>
            <a:spLocks noGrp="1"/>
          </p:cNvSpPr>
          <p:nvPr>
            <p:ph type="body" idx="1" hasCustomPrompt="1"/>
          </p:nvPr>
        </p:nvSpPr>
        <p:spPr>
          <a:xfrm>
            <a:off x="514351" y="3035300"/>
            <a:ext cx="8486774" cy="2616199"/>
          </a:xfrm>
        </p:spPr>
        <p:txBody>
          <a:bodyPr tIns="0" bIns="0"/>
          <a:lstStyle>
            <a:lvl1pPr marL="0" indent="0">
              <a:buNone/>
              <a:defRPr sz="45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grpSp>
        <p:nvGrpSpPr>
          <p:cNvPr id="24" name="Group 4"/>
          <p:cNvGrpSpPr>
            <a:grpSpLocks noChangeAspect="1"/>
          </p:cNvGrpSpPr>
          <p:nvPr userDrawn="1"/>
        </p:nvGrpSpPr>
        <p:grpSpPr bwMode="auto">
          <a:xfrm rot="16200000">
            <a:off x="8094976" y="2776230"/>
            <a:ext cx="5844345" cy="1328593"/>
            <a:chOff x="2231" y="1795"/>
            <a:chExt cx="3220" cy="732"/>
          </a:xfrm>
          <a:solidFill>
            <a:schemeClr val="bg1"/>
          </a:solidFill>
        </p:grpSpPr>
        <p:sp>
          <p:nvSpPr>
            <p:cNvPr id="25"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6"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7"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8"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9"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0"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1"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2"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3"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4"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5"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6"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7"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8"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39"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Tree>
    <p:extLst>
      <p:ext uri="{BB962C8B-B14F-4D97-AF65-F5344CB8AC3E}">
        <p14:creationId xmlns:p14="http://schemas.microsoft.com/office/powerpoint/2010/main" val="21477041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8BB995-6D01-438F-935A-E4A69325C029}" type="datetimeFigureOut">
              <a:rPr lang="en-IE" smtClean="0"/>
              <a:t>01/07/2022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41B85B-6551-45AD-A3FD-99F5EF182A07}" type="slidenum">
              <a:rPr lang="en-IE" smtClean="0"/>
              <a:t>‹#›</a:t>
            </a:fld>
            <a:endParaRPr lang="en-IE"/>
          </a:p>
        </p:txBody>
      </p:sp>
    </p:spTree>
    <p:extLst>
      <p:ext uri="{BB962C8B-B14F-4D97-AF65-F5344CB8AC3E}">
        <p14:creationId xmlns:p14="http://schemas.microsoft.com/office/powerpoint/2010/main" val="15718391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8BB995-6D01-438F-935A-E4A69325C029}" type="datetimeFigureOut">
              <a:rPr lang="en-IE" smtClean="0"/>
              <a:t>01/07/2022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41B85B-6551-45AD-A3FD-99F5EF182A07}" type="slidenum">
              <a:rPr lang="en-IE" smtClean="0"/>
              <a:t>‹#›</a:t>
            </a:fld>
            <a:endParaRPr lang="en-IE"/>
          </a:p>
        </p:txBody>
      </p:sp>
    </p:spTree>
    <p:extLst>
      <p:ext uri="{BB962C8B-B14F-4D97-AF65-F5344CB8AC3E}">
        <p14:creationId xmlns:p14="http://schemas.microsoft.com/office/powerpoint/2010/main" val="28808753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spTree>
    <p:extLst>
      <p:ext uri="{BB962C8B-B14F-4D97-AF65-F5344CB8AC3E}">
        <p14:creationId xmlns:p14="http://schemas.microsoft.com/office/powerpoint/2010/main" val="16864064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spTree>
    <p:extLst>
      <p:ext uri="{BB962C8B-B14F-4D97-AF65-F5344CB8AC3E}">
        <p14:creationId xmlns:p14="http://schemas.microsoft.com/office/powerpoint/2010/main" val="177828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spTree>
    <p:extLst>
      <p:ext uri="{BB962C8B-B14F-4D97-AF65-F5344CB8AC3E}">
        <p14:creationId xmlns:p14="http://schemas.microsoft.com/office/powerpoint/2010/main" val="18868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a:xfrm>
            <a:off x="514351" y="1676400"/>
            <a:ext cx="6115049" cy="4221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spTree>
    <p:extLst>
      <p:ext uri="{BB962C8B-B14F-4D97-AF65-F5344CB8AC3E}">
        <p14:creationId xmlns:p14="http://schemas.microsoft.com/office/powerpoint/2010/main" val="89422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977900"/>
            <a:ext cx="8486775" cy="1912937"/>
          </a:xfrm>
        </p:spPr>
        <p:txBody>
          <a:bodyPr tIns="0" bIns="0" anchor="b"/>
          <a:lstStyle>
            <a:lvl1pPr>
              <a:defRPr sz="9000">
                <a:solidFill>
                  <a:schemeClr val="tx2"/>
                </a:solidFill>
              </a:defRPr>
            </a:lvl1pPr>
          </a:lstStyle>
          <a:p>
            <a:r>
              <a:rPr lang="en-US" dirty="0"/>
              <a:t>Title</a:t>
            </a:r>
            <a:endParaRPr lang="en-IE" dirty="0"/>
          </a:p>
        </p:txBody>
      </p:sp>
      <p:sp>
        <p:nvSpPr>
          <p:cNvPr id="3" name="Text Placeholder 2"/>
          <p:cNvSpPr>
            <a:spLocks noGrp="1"/>
          </p:cNvSpPr>
          <p:nvPr>
            <p:ph type="body" idx="1" hasCustomPrompt="1"/>
          </p:nvPr>
        </p:nvSpPr>
        <p:spPr>
          <a:xfrm>
            <a:off x="514351" y="2616200"/>
            <a:ext cx="11161712" cy="3035299"/>
          </a:xfrm>
        </p:spPr>
        <p:txBody>
          <a:bodyPr tIns="0" bIns="0"/>
          <a:lstStyle>
            <a:lvl1pPr marL="0" indent="0">
              <a:buNone/>
              <a:defRPr sz="90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spTree>
    <p:extLst>
      <p:ext uri="{BB962C8B-B14F-4D97-AF65-F5344CB8AC3E}">
        <p14:creationId xmlns:p14="http://schemas.microsoft.com/office/powerpoint/2010/main" val="88066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2">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977900"/>
            <a:ext cx="8486775" cy="1912937"/>
          </a:xfrm>
        </p:spPr>
        <p:txBody>
          <a:bodyPr tIns="0" bIns="0" anchor="b"/>
          <a:lstStyle>
            <a:lvl1pPr>
              <a:defRPr sz="9000">
                <a:solidFill>
                  <a:schemeClr val="tx1"/>
                </a:solidFill>
              </a:defRPr>
            </a:lvl1pPr>
          </a:lstStyle>
          <a:p>
            <a:r>
              <a:rPr lang="en-US" dirty="0"/>
              <a:t>Title</a:t>
            </a:r>
            <a:endParaRPr lang="en-IE" dirty="0"/>
          </a:p>
        </p:txBody>
      </p:sp>
      <p:sp>
        <p:nvSpPr>
          <p:cNvPr id="3" name="Text Placeholder 2"/>
          <p:cNvSpPr>
            <a:spLocks noGrp="1"/>
          </p:cNvSpPr>
          <p:nvPr>
            <p:ph type="body" idx="1" hasCustomPrompt="1"/>
          </p:nvPr>
        </p:nvSpPr>
        <p:spPr>
          <a:xfrm>
            <a:off x="514351" y="2616200"/>
            <a:ext cx="11161712" cy="3035299"/>
          </a:xfrm>
        </p:spPr>
        <p:txBody>
          <a:bodyPr tIns="0" bIns="0"/>
          <a:lstStyle>
            <a:lvl1pPr marL="0" indent="0">
              <a:buNone/>
              <a:defRPr sz="9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grpSp>
        <p:nvGrpSpPr>
          <p:cNvPr id="7"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8"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2"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3" name="Rectangle 22"/>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94480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3">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977900"/>
            <a:ext cx="8486775" cy="1912937"/>
          </a:xfrm>
        </p:spPr>
        <p:txBody>
          <a:bodyPr tIns="0" bIns="0" anchor="b"/>
          <a:lstStyle>
            <a:lvl1pPr>
              <a:defRPr sz="9000">
                <a:solidFill>
                  <a:schemeClr val="tx1"/>
                </a:solidFill>
              </a:defRPr>
            </a:lvl1pPr>
          </a:lstStyle>
          <a:p>
            <a:r>
              <a:rPr lang="en-US" dirty="0"/>
              <a:t>Title</a:t>
            </a:r>
            <a:endParaRPr lang="en-IE" dirty="0"/>
          </a:p>
        </p:txBody>
      </p:sp>
      <p:sp>
        <p:nvSpPr>
          <p:cNvPr id="3" name="Text Placeholder 2"/>
          <p:cNvSpPr>
            <a:spLocks noGrp="1"/>
          </p:cNvSpPr>
          <p:nvPr>
            <p:ph type="body" idx="1" hasCustomPrompt="1"/>
          </p:nvPr>
        </p:nvSpPr>
        <p:spPr>
          <a:xfrm>
            <a:off x="514351" y="2616200"/>
            <a:ext cx="11161712" cy="3035299"/>
          </a:xfrm>
        </p:spPr>
        <p:txBody>
          <a:bodyPr tIns="0" bIns="0"/>
          <a:lstStyle>
            <a:lvl1pPr marL="0" indent="0">
              <a:buNone/>
              <a:defRPr sz="9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grpSp>
        <p:nvGrpSpPr>
          <p:cNvPr id="7"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8"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2"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3" name="Rectangle 22"/>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177536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4">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977900"/>
            <a:ext cx="8486775" cy="1912937"/>
          </a:xfrm>
        </p:spPr>
        <p:txBody>
          <a:bodyPr tIns="0" bIns="0" anchor="b"/>
          <a:lstStyle>
            <a:lvl1pPr>
              <a:defRPr sz="9000">
                <a:solidFill>
                  <a:schemeClr val="tx1"/>
                </a:solidFill>
              </a:defRPr>
            </a:lvl1pPr>
          </a:lstStyle>
          <a:p>
            <a:r>
              <a:rPr lang="en-US" dirty="0"/>
              <a:t>Title</a:t>
            </a:r>
            <a:endParaRPr lang="en-IE" dirty="0"/>
          </a:p>
        </p:txBody>
      </p:sp>
      <p:sp>
        <p:nvSpPr>
          <p:cNvPr id="3" name="Text Placeholder 2"/>
          <p:cNvSpPr>
            <a:spLocks noGrp="1"/>
          </p:cNvSpPr>
          <p:nvPr>
            <p:ph type="body" idx="1" hasCustomPrompt="1"/>
          </p:nvPr>
        </p:nvSpPr>
        <p:spPr>
          <a:xfrm>
            <a:off x="514351" y="2616200"/>
            <a:ext cx="11161712" cy="3035299"/>
          </a:xfrm>
        </p:spPr>
        <p:txBody>
          <a:bodyPr tIns="0" bIns="0"/>
          <a:lstStyle>
            <a:lvl1pPr marL="0" indent="0">
              <a:buNone/>
              <a:defRPr sz="9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4" name="Date Placeholder 3"/>
          <p:cNvSpPr>
            <a:spLocks noGrp="1"/>
          </p:cNvSpPr>
          <p:nvPr>
            <p:ph type="dt" sz="half" idx="10"/>
          </p:nvPr>
        </p:nvSpPr>
        <p:spPr/>
        <p:txBody>
          <a:bodyPr/>
          <a:lstStyle/>
          <a:p>
            <a:fld id="{068BB995-6D01-438F-935A-E4A69325C029}" type="datetimeFigureOut">
              <a:rPr lang="en-IE" smtClean="0"/>
              <a:t>01/07/2022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41B85B-6551-45AD-A3FD-99F5EF182A07}" type="slidenum">
              <a:rPr lang="en-IE" smtClean="0"/>
              <a:t>‹#›</a:t>
            </a:fld>
            <a:endParaRPr lang="en-IE"/>
          </a:p>
        </p:txBody>
      </p:sp>
      <p:grpSp>
        <p:nvGrpSpPr>
          <p:cNvPr id="7" name="Group 4"/>
          <p:cNvGrpSpPr>
            <a:grpSpLocks noChangeAspect="1"/>
          </p:cNvGrpSpPr>
          <p:nvPr userDrawn="1"/>
        </p:nvGrpSpPr>
        <p:grpSpPr bwMode="auto">
          <a:xfrm>
            <a:off x="9525001" y="506419"/>
            <a:ext cx="2152650" cy="489361"/>
            <a:chOff x="2231" y="1795"/>
            <a:chExt cx="3220" cy="732"/>
          </a:xfrm>
          <a:solidFill>
            <a:schemeClr val="bg1"/>
          </a:solidFill>
        </p:grpSpPr>
        <p:sp>
          <p:nvSpPr>
            <p:cNvPr id="8"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9"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0"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1"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2"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2"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3" name="Rectangle 22"/>
          <p:cNvSpPr/>
          <p:nvPr userDrawn="1"/>
        </p:nvSpPr>
        <p:spPr>
          <a:xfrm>
            <a:off x="514349" y="6360318"/>
            <a:ext cx="11163301" cy="15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09076581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1.emf"/><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40"/>
            </p:custDataLst>
            <p:extLst>
              <p:ext uri="{D42A27DB-BD31-4B8C-83A1-F6EECF244321}">
                <p14:modId xmlns:p14="http://schemas.microsoft.com/office/powerpoint/2010/main" val="11620655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1" imgW="421" imgH="423" progId="TCLayout.ActiveDocument.1">
                  <p:embed/>
                </p:oleObj>
              </mc:Choice>
              <mc:Fallback>
                <p:oleObj name="think-cell Slide" r:id="rId41" imgW="421" imgH="423" progId="TCLayout.ActiveDocument.1">
                  <p:embed/>
                  <p:pic>
                    <p:nvPicPr>
                      <p:cNvPr id="0" name=""/>
                      <p:cNvPicPr/>
                      <p:nvPr/>
                    </p:nvPicPr>
                    <p:blipFill>
                      <a:blip r:embed="rId42"/>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514351" y="473076"/>
            <a:ext cx="8486774" cy="909638"/>
          </a:xfrm>
          <a:prstGeom prst="rect">
            <a:avLst/>
          </a:prstGeom>
        </p:spPr>
        <p:txBody>
          <a:bodyPr vert="horz" lIns="0" tIns="0" rIns="0" bIns="0" rtlCol="0" anchor="t" anchorCtr="0">
            <a:noAutofit/>
          </a:bodyPr>
          <a:lstStyle/>
          <a:p>
            <a:r>
              <a:rPr lang="en-US"/>
              <a:t>Click to edit Master title style</a:t>
            </a:r>
            <a:endParaRPr lang="en-IE" dirty="0"/>
          </a:p>
        </p:txBody>
      </p:sp>
      <p:sp>
        <p:nvSpPr>
          <p:cNvPr id="3" name="Text Placeholder 2"/>
          <p:cNvSpPr>
            <a:spLocks noGrp="1"/>
          </p:cNvSpPr>
          <p:nvPr>
            <p:ph type="body" idx="1"/>
          </p:nvPr>
        </p:nvSpPr>
        <p:spPr>
          <a:xfrm>
            <a:off x="514351" y="1684020"/>
            <a:ext cx="8486774" cy="421354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4" name="Date Placeholder 3"/>
          <p:cNvSpPr>
            <a:spLocks noGrp="1"/>
          </p:cNvSpPr>
          <p:nvPr>
            <p:ph type="dt" sz="half" idx="2"/>
          </p:nvPr>
        </p:nvSpPr>
        <p:spPr>
          <a:xfrm>
            <a:off x="9525000" y="6515100"/>
            <a:ext cx="1098546" cy="342793"/>
          </a:xfrm>
          <a:prstGeom prst="rect">
            <a:avLst/>
          </a:prstGeom>
        </p:spPr>
        <p:txBody>
          <a:bodyPr vert="horz" lIns="0" tIns="45720" rIns="0" bIns="45720" rtlCol="0" anchor="ctr"/>
          <a:lstStyle>
            <a:lvl1pPr algn="l">
              <a:defRPr sz="1200">
                <a:solidFill>
                  <a:schemeClr val="tx1">
                    <a:tint val="75000"/>
                  </a:schemeClr>
                </a:solidFill>
              </a:defRPr>
            </a:lvl1pPr>
          </a:lstStyle>
          <a:p>
            <a:fld id="{068BB995-6D01-438F-935A-E4A69325C029}" type="datetimeFigureOut">
              <a:rPr lang="en-IE" smtClean="0"/>
              <a:t>01/07/2022</a:t>
            </a:fld>
            <a:endParaRPr lang="en-IE" dirty="0"/>
          </a:p>
        </p:txBody>
      </p:sp>
      <p:sp>
        <p:nvSpPr>
          <p:cNvPr id="5" name="Footer Placeholder 4"/>
          <p:cNvSpPr>
            <a:spLocks noGrp="1"/>
          </p:cNvSpPr>
          <p:nvPr>
            <p:ph type="ftr" sz="quarter" idx="3"/>
          </p:nvPr>
        </p:nvSpPr>
        <p:spPr>
          <a:xfrm>
            <a:off x="514351" y="6515100"/>
            <a:ext cx="8486774" cy="342793"/>
          </a:xfrm>
          <a:prstGeom prst="rect">
            <a:avLst/>
          </a:prstGeom>
        </p:spPr>
        <p:txBody>
          <a:bodyPr vert="horz" lIns="0" tIns="45720" rIns="0" bIns="45720" rtlCol="0" anchor="ctr"/>
          <a:lstStyle>
            <a:lvl1pPr algn="l">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11004950" y="6515100"/>
            <a:ext cx="671114" cy="342793"/>
          </a:xfrm>
          <a:prstGeom prst="rect">
            <a:avLst/>
          </a:prstGeom>
        </p:spPr>
        <p:txBody>
          <a:bodyPr vert="horz" lIns="0" tIns="45720" rIns="0" bIns="45720" rtlCol="0" anchor="ctr"/>
          <a:lstStyle>
            <a:lvl1pPr algn="r">
              <a:defRPr sz="1200">
                <a:solidFill>
                  <a:schemeClr val="tx1">
                    <a:tint val="75000"/>
                  </a:schemeClr>
                </a:solidFill>
              </a:defRPr>
            </a:lvl1pPr>
          </a:lstStyle>
          <a:p>
            <a:fld id="{2641B85B-6551-45AD-A3FD-99F5EF182A07}" type="slidenum">
              <a:rPr lang="en-IE" smtClean="0"/>
              <a:t>‹#›</a:t>
            </a:fld>
            <a:endParaRPr lang="en-IE" dirty="0"/>
          </a:p>
        </p:txBody>
      </p:sp>
      <p:grpSp>
        <p:nvGrpSpPr>
          <p:cNvPr id="10" name="Group 4"/>
          <p:cNvGrpSpPr>
            <a:grpSpLocks noChangeAspect="1"/>
          </p:cNvGrpSpPr>
          <p:nvPr userDrawn="1"/>
        </p:nvGrpSpPr>
        <p:grpSpPr bwMode="auto">
          <a:xfrm>
            <a:off x="9525001" y="506419"/>
            <a:ext cx="2152650" cy="489361"/>
            <a:chOff x="2231" y="1795"/>
            <a:chExt cx="3220" cy="732"/>
          </a:xfrm>
          <a:solidFill>
            <a:schemeClr val="accent2"/>
          </a:solidFill>
        </p:grpSpPr>
        <p:sp>
          <p:nvSpPr>
            <p:cNvPr id="12" name="Freeform 5"/>
            <p:cNvSpPr>
              <a:spLocks/>
            </p:cNvSpPr>
            <p:nvPr userDrawn="1"/>
          </p:nvSpPr>
          <p:spPr bwMode="auto">
            <a:xfrm>
              <a:off x="2231" y="1802"/>
              <a:ext cx="192" cy="718"/>
            </a:xfrm>
            <a:custGeom>
              <a:avLst/>
              <a:gdLst>
                <a:gd name="T0" fmla="*/ 0 w 192"/>
                <a:gd name="T1" fmla="*/ 718 h 718"/>
                <a:gd name="T2" fmla="*/ 104 w 192"/>
                <a:gd name="T3" fmla="*/ 718 h 718"/>
                <a:gd name="T4" fmla="*/ 104 w 192"/>
                <a:gd name="T5" fmla="*/ 410 h 718"/>
                <a:gd name="T6" fmla="*/ 187 w 192"/>
                <a:gd name="T7" fmla="*/ 410 h 718"/>
                <a:gd name="T8" fmla="*/ 187 w 192"/>
                <a:gd name="T9" fmla="*/ 306 h 718"/>
                <a:gd name="T10" fmla="*/ 104 w 192"/>
                <a:gd name="T11" fmla="*/ 306 h 718"/>
                <a:gd name="T12" fmla="*/ 104 w 192"/>
                <a:gd name="T13" fmla="*/ 105 h 718"/>
                <a:gd name="T14" fmla="*/ 192 w 192"/>
                <a:gd name="T15" fmla="*/ 105 h 718"/>
                <a:gd name="T16" fmla="*/ 192 w 192"/>
                <a:gd name="T17" fmla="*/ 0 h 718"/>
                <a:gd name="T18" fmla="*/ 0 w 192"/>
                <a:gd name="T19" fmla="*/ 0 h 718"/>
                <a:gd name="T20" fmla="*/ 0 w 192"/>
                <a:gd name="T21" fmla="*/ 718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718">
                  <a:moveTo>
                    <a:pt x="0" y="718"/>
                  </a:moveTo>
                  <a:lnTo>
                    <a:pt x="104" y="718"/>
                  </a:lnTo>
                  <a:lnTo>
                    <a:pt x="104" y="410"/>
                  </a:lnTo>
                  <a:lnTo>
                    <a:pt x="187" y="410"/>
                  </a:lnTo>
                  <a:lnTo>
                    <a:pt x="187" y="306"/>
                  </a:lnTo>
                  <a:lnTo>
                    <a:pt x="104" y="306"/>
                  </a:lnTo>
                  <a:lnTo>
                    <a:pt x="104" y="105"/>
                  </a:lnTo>
                  <a:lnTo>
                    <a:pt x="192" y="105"/>
                  </a:lnTo>
                  <a:lnTo>
                    <a:pt x="192" y="0"/>
                  </a:lnTo>
                  <a:lnTo>
                    <a:pt x="0" y="0"/>
                  </a:lnTo>
                  <a:lnTo>
                    <a:pt x="0" y="7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3" name="Freeform 6"/>
            <p:cNvSpPr>
              <a:spLocks noEditPoints="1"/>
            </p:cNvSpPr>
            <p:nvPr userDrawn="1"/>
          </p:nvSpPr>
          <p:spPr bwMode="auto">
            <a:xfrm>
              <a:off x="2470" y="1795"/>
              <a:ext cx="263" cy="732"/>
            </a:xfrm>
            <a:custGeom>
              <a:avLst/>
              <a:gdLst>
                <a:gd name="T0" fmla="*/ 56 w 111"/>
                <a:gd name="T1" fmla="*/ 0 h 307"/>
                <a:gd name="T2" fmla="*/ 15 w 111"/>
                <a:gd name="T3" fmla="*/ 13 h 307"/>
                <a:gd name="T4" fmla="*/ 0 w 111"/>
                <a:gd name="T5" fmla="*/ 53 h 307"/>
                <a:gd name="T6" fmla="*/ 0 w 111"/>
                <a:gd name="T7" fmla="*/ 254 h 307"/>
                <a:gd name="T8" fmla="*/ 15 w 111"/>
                <a:gd name="T9" fmla="*/ 295 h 307"/>
                <a:gd name="T10" fmla="*/ 55 w 111"/>
                <a:gd name="T11" fmla="*/ 307 h 307"/>
                <a:gd name="T12" fmla="*/ 96 w 111"/>
                <a:gd name="T13" fmla="*/ 295 h 307"/>
                <a:gd name="T14" fmla="*/ 111 w 111"/>
                <a:gd name="T15" fmla="*/ 254 h 307"/>
                <a:gd name="T16" fmla="*/ 111 w 111"/>
                <a:gd name="T17" fmla="*/ 53 h 307"/>
                <a:gd name="T18" fmla="*/ 96 w 111"/>
                <a:gd name="T19" fmla="*/ 13 h 307"/>
                <a:gd name="T20" fmla="*/ 56 w 111"/>
                <a:gd name="T21" fmla="*/ 0 h 307"/>
                <a:gd name="T22" fmla="*/ 65 w 111"/>
                <a:gd name="T23" fmla="*/ 248 h 307"/>
                <a:gd name="T24" fmla="*/ 63 w 111"/>
                <a:gd name="T25" fmla="*/ 261 h 307"/>
                <a:gd name="T26" fmla="*/ 56 w 111"/>
                <a:gd name="T27" fmla="*/ 264 h 307"/>
                <a:gd name="T28" fmla="*/ 48 w 111"/>
                <a:gd name="T29" fmla="*/ 261 h 307"/>
                <a:gd name="T30" fmla="*/ 46 w 111"/>
                <a:gd name="T31" fmla="*/ 248 h 307"/>
                <a:gd name="T32" fmla="*/ 46 w 111"/>
                <a:gd name="T33" fmla="*/ 56 h 307"/>
                <a:gd name="T34" fmla="*/ 48 w 111"/>
                <a:gd name="T35" fmla="*/ 43 h 307"/>
                <a:gd name="T36" fmla="*/ 55 w 111"/>
                <a:gd name="T37" fmla="*/ 40 h 307"/>
                <a:gd name="T38" fmla="*/ 63 w 111"/>
                <a:gd name="T39" fmla="*/ 43 h 307"/>
                <a:gd name="T40" fmla="*/ 65 w 111"/>
                <a:gd name="T41" fmla="*/ 56 h 307"/>
                <a:gd name="T42" fmla="*/ 65 w 111"/>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307">
                  <a:moveTo>
                    <a:pt x="56" y="0"/>
                  </a:moveTo>
                  <a:cubicBezTo>
                    <a:pt x="39" y="0"/>
                    <a:pt x="25" y="4"/>
                    <a:pt x="15" y="13"/>
                  </a:cubicBezTo>
                  <a:cubicBezTo>
                    <a:pt x="5" y="22"/>
                    <a:pt x="0" y="35"/>
                    <a:pt x="0" y="53"/>
                  </a:cubicBezTo>
                  <a:cubicBezTo>
                    <a:pt x="0" y="254"/>
                    <a:pt x="0" y="254"/>
                    <a:pt x="0" y="254"/>
                  </a:cubicBezTo>
                  <a:cubicBezTo>
                    <a:pt x="0" y="273"/>
                    <a:pt x="5" y="286"/>
                    <a:pt x="15" y="295"/>
                  </a:cubicBezTo>
                  <a:cubicBezTo>
                    <a:pt x="25" y="303"/>
                    <a:pt x="39" y="307"/>
                    <a:pt x="55" y="307"/>
                  </a:cubicBezTo>
                  <a:cubicBezTo>
                    <a:pt x="72" y="307"/>
                    <a:pt x="86" y="303"/>
                    <a:pt x="96" y="295"/>
                  </a:cubicBezTo>
                  <a:cubicBezTo>
                    <a:pt x="106" y="286"/>
                    <a:pt x="111" y="273"/>
                    <a:pt x="111" y="254"/>
                  </a:cubicBezTo>
                  <a:cubicBezTo>
                    <a:pt x="111" y="53"/>
                    <a:pt x="111" y="53"/>
                    <a:pt x="111" y="53"/>
                  </a:cubicBezTo>
                  <a:cubicBezTo>
                    <a:pt x="111" y="35"/>
                    <a:pt x="106" y="22"/>
                    <a:pt x="96" y="13"/>
                  </a:cubicBezTo>
                  <a:cubicBezTo>
                    <a:pt x="87" y="4"/>
                    <a:pt x="73" y="0"/>
                    <a:pt x="56" y="0"/>
                  </a:cubicBezTo>
                  <a:close/>
                  <a:moveTo>
                    <a:pt x="65" y="248"/>
                  </a:moveTo>
                  <a:cubicBezTo>
                    <a:pt x="65" y="254"/>
                    <a:pt x="64" y="258"/>
                    <a:pt x="63" y="261"/>
                  </a:cubicBezTo>
                  <a:cubicBezTo>
                    <a:pt x="62" y="263"/>
                    <a:pt x="59" y="264"/>
                    <a:pt x="56" y="264"/>
                  </a:cubicBezTo>
                  <a:cubicBezTo>
                    <a:pt x="52" y="264"/>
                    <a:pt x="50" y="263"/>
                    <a:pt x="48" y="261"/>
                  </a:cubicBezTo>
                  <a:cubicBezTo>
                    <a:pt x="47" y="258"/>
                    <a:pt x="46" y="254"/>
                    <a:pt x="46" y="248"/>
                  </a:cubicBezTo>
                  <a:cubicBezTo>
                    <a:pt x="46" y="56"/>
                    <a:pt x="46" y="56"/>
                    <a:pt x="46" y="56"/>
                  </a:cubicBezTo>
                  <a:cubicBezTo>
                    <a:pt x="46" y="50"/>
                    <a:pt x="47" y="46"/>
                    <a:pt x="48" y="43"/>
                  </a:cubicBezTo>
                  <a:cubicBezTo>
                    <a:pt x="49" y="41"/>
                    <a:pt x="52" y="40"/>
                    <a:pt x="55" y="40"/>
                  </a:cubicBezTo>
                  <a:cubicBezTo>
                    <a:pt x="59" y="40"/>
                    <a:pt x="62" y="41"/>
                    <a:pt x="63" y="43"/>
                  </a:cubicBezTo>
                  <a:cubicBezTo>
                    <a:pt x="64" y="45"/>
                    <a:pt x="65" y="49"/>
                    <a:pt x="65" y="56"/>
                  </a:cubicBezTo>
                  <a:lnTo>
                    <a:pt x="6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4" name="Freeform 7"/>
            <p:cNvSpPr>
              <a:spLocks/>
            </p:cNvSpPr>
            <p:nvPr userDrawn="1"/>
          </p:nvSpPr>
          <p:spPr bwMode="auto">
            <a:xfrm>
              <a:off x="2790" y="1802"/>
              <a:ext cx="253" cy="725"/>
            </a:xfrm>
            <a:custGeom>
              <a:avLst/>
              <a:gdLst>
                <a:gd name="T0" fmla="*/ 62 w 107"/>
                <a:gd name="T1" fmla="*/ 246 h 304"/>
                <a:gd name="T2" fmla="*/ 60 w 107"/>
                <a:gd name="T3" fmla="*/ 257 h 304"/>
                <a:gd name="T4" fmla="*/ 54 w 107"/>
                <a:gd name="T5" fmla="*/ 261 h 304"/>
                <a:gd name="T6" fmla="*/ 47 w 107"/>
                <a:gd name="T7" fmla="*/ 257 h 304"/>
                <a:gd name="T8" fmla="*/ 45 w 107"/>
                <a:gd name="T9" fmla="*/ 246 h 304"/>
                <a:gd name="T10" fmla="*/ 45 w 107"/>
                <a:gd name="T11" fmla="*/ 0 h 304"/>
                <a:gd name="T12" fmla="*/ 0 w 107"/>
                <a:gd name="T13" fmla="*/ 0 h 304"/>
                <a:gd name="T14" fmla="*/ 0 w 107"/>
                <a:gd name="T15" fmla="*/ 251 h 304"/>
                <a:gd name="T16" fmla="*/ 13 w 107"/>
                <a:gd name="T17" fmla="*/ 292 h 304"/>
                <a:gd name="T18" fmla="*/ 54 w 107"/>
                <a:gd name="T19" fmla="*/ 304 h 304"/>
                <a:gd name="T20" fmla="*/ 93 w 107"/>
                <a:gd name="T21" fmla="*/ 292 h 304"/>
                <a:gd name="T22" fmla="*/ 107 w 107"/>
                <a:gd name="T23" fmla="*/ 251 h 304"/>
                <a:gd name="T24" fmla="*/ 107 w 107"/>
                <a:gd name="T25" fmla="*/ 0 h 304"/>
                <a:gd name="T26" fmla="*/ 62 w 107"/>
                <a:gd name="T27" fmla="*/ 0 h 304"/>
                <a:gd name="T28" fmla="*/ 62 w 107"/>
                <a:gd name="T29" fmla="*/ 2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304">
                  <a:moveTo>
                    <a:pt x="62" y="246"/>
                  </a:moveTo>
                  <a:cubicBezTo>
                    <a:pt x="62" y="252"/>
                    <a:pt x="61" y="255"/>
                    <a:pt x="60" y="257"/>
                  </a:cubicBezTo>
                  <a:cubicBezTo>
                    <a:pt x="59" y="260"/>
                    <a:pt x="57" y="261"/>
                    <a:pt x="54" y="261"/>
                  </a:cubicBezTo>
                  <a:cubicBezTo>
                    <a:pt x="50" y="261"/>
                    <a:pt x="48" y="259"/>
                    <a:pt x="47" y="257"/>
                  </a:cubicBezTo>
                  <a:cubicBezTo>
                    <a:pt x="45" y="255"/>
                    <a:pt x="45" y="251"/>
                    <a:pt x="45" y="246"/>
                  </a:cubicBezTo>
                  <a:cubicBezTo>
                    <a:pt x="45" y="0"/>
                    <a:pt x="45" y="0"/>
                    <a:pt x="45" y="0"/>
                  </a:cubicBezTo>
                  <a:cubicBezTo>
                    <a:pt x="0" y="0"/>
                    <a:pt x="0" y="0"/>
                    <a:pt x="0" y="0"/>
                  </a:cubicBezTo>
                  <a:cubicBezTo>
                    <a:pt x="0" y="251"/>
                    <a:pt x="0" y="251"/>
                    <a:pt x="0" y="251"/>
                  </a:cubicBezTo>
                  <a:cubicBezTo>
                    <a:pt x="0" y="270"/>
                    <a:pt x="4" y="283"/>
                    <a:pt x="13" y="292"/>
                  </a:cubicBezTo>
                  <a:cubicBezTo>
                    <a:pt x="22" y="300"/>
                    <a:pt x="36" y="304"/>
                    <a:pt x="54" y="304"/>
                  </a:cubicBezTo>
                  <a:cubicBezTo>
                    <a:pt x="71" y="304"/>
                    <a:pt x="84" y="300"/>
                    <a:pt x="93" y="292"/>
                  </a:cubicBezTo>
                  <a:cubicBezTo>
                    <a:pt x="103" y="283"/>
                    <a:pt x="107" y="270"/>
                    <a:pt x="107" y="251"/>
                  </a:cubicBezTo>
                  <a:cubicBezTo>
                    <a:pt x="107" y="0"/>
                    <a:pt x="107" y="0"/>
                    <a:pt x="107" y="0"/>
                  </a:cubicBezTo>
                  <a:cubicBezTo>
                    <a:pt x="62" y="0"/>
                    <a:pt x="62" y="0"/>
                    <a:pt x="62" y="0"/>
                  </a:cubicBezTo>
                  <a:lnTo>
                    <a:pt x="62"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5" name="Freeform 8"/>
            <p:cNvSpPr>
              <a:spLocks/>
            </p:cNvSpPr>
            <p:nvPr userDrawn="1"/>
          </p:nvSpPr>
          <p:spPr bwMode="auto">
            <a:xfrm>
              <a:off x="3105" y="1802"/>
              <a:ext cx="258" cy="718"/>
            </a:xfrm>
            <a:custGeom>
              <a:avLst/>
              <a:gdLst>
                <a:gd name="T0" fmla="*/ 163 w 258"/>
                <a:gd name="T1" fmla="*/ 315 h 718"/>
                <a:gd name="T2" fmla="*/ 175 w 258"/>
                <a:gd name="T3" fmla="*/ 422 h 718"/>
                <a:gd name="T4" fmla="*/ 161 w 258"/>
                <a:gd name="T5" fmla="*/ 356 h 718"/>
                <a:gd name="T6" fmla="*/ 83 w 258"/>
                <a:gd name="T7" fmla="*/ 0 h 718"/>
                <a:gd name="T8" fmla="*/ 0 w 258"/>
                <a:gd name="T9" fmla="*/ 0 h 718"/>
                <a:gd name="T10" fmla="*/ 0 w 258"/>
                <a:gd name="T11" fmla="*/ 718 h 718"/>
                <a:gd name="T12" fmla="*/ 92 w 258"/>
                <a:gd name="T13" fmla="*/ 718 h 718"/>
                <a:gd name="T14" fmla="*/ 92 w 258"/>
                <a:gd name="T15" fmla="*/ 401 h 718"/>
                <a:gd name="T16" fmla="*/ 85 w 258"/>
                <a:gd name="T17" fmla="*/ 306 h 718"/>
                <a:gd name="T18" fmla="*/ 97 w 258"/>
                <a:gd name="T19" fmla="*/ 360 h 718"/>
                <a:gd name="T20" fmla="*/ 175 w 258"/>
                <a:gd name="T21" fmla="*/ 718 h 718"/>
                <a:gd name="T22" fmla="*/ 258 w 258"/>
                <a:gd name="T23" fmla="*/ 718 h 718"/>
                <a:gd name="T24" fmla="*/ 258 w 258"/>
                <a:gd name="T25" fmla="*/ 0 h 718"/>
                <a:gd name="T26" fmla="*/ 163 w 258"/>
                <a:gd name="T27" fmla="*/ 0 h 718"/>
                <a:gd name="T28" fmla="*/ 163 w 258"/>
                <a:gd name="T29" fmla="*/ 315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718">
                  <a:moveTo>
                    <a:pt x="163" y="315"/>
                  </a:moveTo>
                  <a:lnTo>
                    <a:pt x="175" y="422"/>
                  </a:lnTo>
                  <a:lnTo>
                    <a:pt x="161" y="356"/>
                  </a:lnTo>
                  <a:lnTo>
                    <a:pt x="83" y="0"/>
                  </a:lnTo>
                  <a:lnTo>
                    <a:pt x="0" y="0"/>
                  </a:lnTo>
                  <a:lnTo>
                    <a:pt x="0" y="718"/>
                  </a:lnTo>
                  <a:lnTo>
                    <a:pt x="92" y="718"/>
                  </a:lnTo>
                  <a:lnTo>
                    <a:pt x="92" y="401"/>
                  </a:lnTo>
                  <a:lnTo>
                    <a:pt x="85" y="306"/>
                  </a:lnTo>
                  <a:lnTo>
                    <a:pt x="97" y="360"/>
                  </a:lnTo>
                  <a:lnTo>
                    <a:pt x="175" y="718"/>
                  </a:lnTo>
                  <a:lnTo>
                    <a:pt x="258" y="718"/>
                  </a:lnTo>
                  <a:lnTo>
                    <a:pt x="258" y="0"/>
                  </a:lnTo>
                  <a:lnTo>
                    <a:pt x="163" y="0"/>
                  </a:lnTo>
                  <a:lnTo>
                    <a:pt x="163" y="3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6" name="Freeform 9"/>
            <p:cNvSpPr>
              <a:spLocks noEditPoints="1"/>
            </p:cNvSpPr>
            <p:nvPr userDrawn="1"/>
          </p:nvSpPr>
          <p:spPr bwMode="auto">
            <a:xfrm>
              <a:off x="3867" y="1802"/>
              <a:ext cx="258" cy="718"/>
            </a:xfrm>
            <a:custGeom>
              <a:avLst/>
              <a:gdLst>
                <a:gd name="T0" fmla="*/ 95 w 109"/>
                <a:gd name="T1" fmla="*/ 11 h 301"/>
                <a:gd name="T2" fmla="*/ 54 w 109"/>
                <a:gd name="T3" fmla="*/ 0 h 301"/>
                <a:gd name="T4" fmla="*/ 0 w 109"/>
                <a:gd name="T5" fmla="*/ 0 h 301"/>
                <a:gd name="T6" fmla="*/ 0 w 109"/>
                <a:gd name="T7" fmla="*/ 301 h 301"/>
                <a:gd name="T8" fmla="*/ 53 w 109"/>
                <a:gd name="T9" fmla="*/ 301 h 301"/>
                <a:gd name="T10" fmla="*/ 94 w 109"/>
                <a:gd name="T11" fmla="*/ 289 h 301"/>
                <a:gd name="T12" fmla="*/ 109 w 109"/>
                <a:gd name="T13" fmla="*/ 249 h 301"/>
                <a:gd name="T14" fmla="*/ 109 w 109"/>
                <a:gd name="T15" fmla="*/ 51 h 301"/>
                <a:gd name="T16" fmla="*/ 95 w 109"/>
                <a:gd name="T17" fmla="*/ 11 h 301"/>
                <a:gd name="T18" fmla="*/ 63 w 109"/>
                <a:gd name="T19" fmla="*/ 245 h 301"/>
                <a:gd name="T20" fmla="*/ 60 w 109"/>
                <a:gd name="T21" fmla="*/ 257 h 301"/>
                <a:gd name="T22" fmla="*/ 51 w 109"/>
                <a:gd name="T23" fmla="*/ 261 h 301"/>
                <a:gd name="T24" fmla="*/ 45 w 109"/>
                <a:gd name="T25" fmla="*/ 261 h 301"/>
                <a:gd name="T26" fmla="*/ 45 w 109"/>
                <a:gd name="T27" fmla="*/ 38 h 301"/>
                <a:gd name="T28" fmla="*/ 51 w 109"/>
                <a:gd name="T29" fmla="*/ 38 h 301"/>
                <a:gd name="T30" fmla="*/ 60 w 109"/>
                <a:gd name="T31" fmla="*/ 41 h 301"/>
                <a:gd name="T32" fmla="*/ 63 w 109"/>
                <a:gd name="T33" fmla="*/ 53 h 301"/>
                <a:gd name="T34" fmla="*/ 63 w 109"/>
                <a:gd name="T35" fmla="*/ 24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9" h="301">
                  <a:moveTo>
                    <a:pt x="95" y="11"/>
                  </a:moveTo>
                  <a:cubicBezTo>
                    <a:pt x="85" y="4"/>
                    <a:pt x="72" y="0"/>
                    <a:pt x="54" y="0"/>
                  </a:cubicBezTo>
                  <a:cubicBezTo>
                    <a:pt x="0" y="0"/>
                    <a:pt x="0" y="0"/>
                    <a:pt x="0" y="0"/>
                  </a:cubicBezTo>
                  <a:cubicBezTo>
                    <a:pt x="0" y="301"/>
                    <a:pt x="0" y="301"/>
                    <a:pt x="0" y="301"/>
                  </a:cubicBezTo>
                  <a:cubicBezTo>
                    <a:pt x="53" y="301"/>
                    <a:pt x="53" y="301"/>
                    <a:pt x="53" y="301"/>
                  </a:cubicBezTo>
                  <a:cubicBezTo>
                    <a:pt x="70" y="301"/>
                    <a:pt x="84" y="297"/>
                    <a:pt x="94" y="289"/>
                  </a:cubicBezTo>
                  <a:cubicBezTo>
                    <a:pt x="104" y="282"/>
                    <a:pt x="109" y="269"/>
                    <a:pt x="109" y="249"/>
                  </a:cubicBezTo>
                  <a:cubicBezTo>
                    <a:pt x="109" y="51"/>
                    <a:pt x="109" y="51"/>
                    <a:pt x="109" y="51"/>
                  </a:cubicBezTo>
                  <a:cubicBezTo>
                    <a:pt x="109" y="32"/>
                    <a:pt x="104" y="19"/>
                    <a:pt x="95" y="11"/>
                  </a:cubicBezTo>
                  <a:close/>
                  <a:moveTo>
                    <a:pt x="63" y="245"/>
                  </a:moveTo>
                  <a:cubicBezTo>
                    <a:pt x="63" y="250"/>
                    <a:pt x="62" y="254"/>
                    <a:pt x="60" y="257"/>
                  </a:cubicBezTo>
                  <a:cubicBezTo>
                    <a:pt x="58" y="259"/>
                    <a:pt x="55" y="261"/>
                    <a:pt x="51" y="261"/>
                  </a:cubicBezTo>
                  <a:cubicBezTo>
                    <a:pt x="45" y="261"/>
                    <a:pt x="45" y="261"/>
                    <a:pt x="45" y="261"/>
                  </a:cubicBezTo>
                  <a:cubicBezTo>
                    <a:pt x="45" y="38"/>
                    <a:pt x="45" y="38"/>
                    <a:pt x="45" y="38"/>
                  </a:cubicBezTo>
                  <a:cubicBezTo>
                    <a:pt x="51" y="38"/>
                    <a:pt x="51" y="38"/>
                    <a:pt x="51" y="38"/>
                  </a:cubicBezTo>
                  <a:cubicBezTo>
                    <a:pt x="55" y="38"/>
                    <a:pt x="58" y="39"/>
                    <a:pt x="60" y="41"/>
                  </a:cubicBezTo>
                  <a:cubicBezTo>
                    <a:pt x="62" y="43"/>
                    <a:pt x="63" y="47"/>
                    <a:pt x="63" y="53"/>
                  </a:cubicBezTo>
                  <a:lnTo>
                    <a:pt x="63"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7" name="Freeform 10"/>
            <p:cNvSpPr>
              <a:spLocks noEditPoints="1"/>
            </p:cNvSpPr>
            <p:nvPr userDrawn="1"/>
          </p:nvSpPr>
          <p:spPr bwMode="auto">
            <a:xfrm>
              <a:off x="4158" y="1802"/>
              <a:ext cx="277" cy="718"/>
            </a:xfrm>
            <a:custGeom>
              <a:avLst/>
              <a:gdLst>
                <a:gd name="T0" fmla="*/ 83 w 277"/>
                <a:gd name="T1" fmla="*/ 0 h 718"/>
                <a:gd name="T2" fmla="*/ 0 w 277"/>
                <a:gd name="T3" fmla="*/ 718 h 718"/>
                <a:gd name="T4" fmla="*/ 102 w 277"/>
                <a:gd name="T5" fmla="*/ 718 h 718"/>
                <a:gd name="T6" fmla="*/ 107 w 277"/>
                <a:gd name="T7" fmla="*/ 649 h 718"/>
                <a:gd name="T8" fmla="*/ 166 w 277"/>
                <a:gd name="T9" fmla="*/ 649 h 718"/>
                <a:gd name="T10" fmla="*/ 173 w 277"/>
                <a:gd name="T11" fmla="*/ 718 h 718"/>
                <a:gd name="T12" fmla="*/ 277 w 277"/>
                <a:gd name="T13" fmla="*/ 718 h 718"/>
                <a:gd name="T14" fmla="*/ 190 w 277"/>
                <a:gd name="T15" fmla="*/ 0 h 718"/>
                <a:gd name="T16" fmla="*/ 83 w 277"/>
                <a:gd name="T17" fmla="*/ 0 h 718"/>
                <a:gd name="T18" fmla="*/ 116 w 277"/>
                <a:gd name="T19" fmla="*/ 554 h 718"/>
                <a:gd name="T20" fmla="*/ 131 w 277"/>
                <a:gd name="T21" fmla="*/ 346 h 718"/>
                <a:gd name="T22" fmla="*/ 138 w 277"/>
                <a:gd name="T23" fmla="*/ 217 h 718"/>
                <a:gd name="T24" fmla="*/ 142 w 277"/>
                <a:gd name="T25" fmla="*/ 346 h 718"/>
                <a:gd name="T26" fmla="*/ 159 w 277"/>
                <a:gd name="T27" fmla="*/ 554 h 718"/>
                <a:gd name="T28" fmla="*/ 116 w 277"/>
                <a:gd name="T29" fmla="*/ 554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718">
                  <a:moveTo>
                    <a:pt x="83" y="0"/>
                  </a:moveTo>
                  <a:lnTo>
                    <a:pt x="0" y="718"/>
                  </a:lnTo>
                  <a:lnTo>
                    <a:pt x="102" y="718"/>
                  </a:lnTo>
                  <a:lnTo>
                    <a:pt x="107" y="649"/>
                  </a:lnTo>
                  <a:lnTo>
                    <a:pt x="166" y="649"/>
                  </a:lnTo>
                  <a:lnTo>
                    <a:pt x="173" y="718"/>
                  </a:lnTo>
                  <a:lnTo>
                    <a:pt x="277" y="718"/>
                  </a:lnTo>
                  <a:lnTo>
                    <a:pt x="190" y="0"/>
                  </a:lnTo>
                  <a:lnTo>
                    <a:pt x="83" y="0"/>
                  </a:lnTo>
                  <a:close/>
                  <a:moveTo>
                    <a:pt x="116" y="554"/>
                  </a:moveTo>
                  <a:lnTo>
                    <a:pt x="131" y="346"/>
                  </a:lnTo>
                  <a:lnTo>
                    <a:pt x="138" y="217"/>
                  </a:lnTo>
                  <a:lnTo>
                    <a:pt x="142" y="346"/>
                  </a:lnTo>
                  <a:lnTo>
                    <a:pt x="159" y="554"/>
                  </a:lnTo>
                  <a:lnTo>
                    <a:pt x="116" y="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8" name="Freeform 11"/>
            <p:cNvSpPr>
              <a:spLocks/>
            </p:cNvSpPr>
            <p:nvPr userDrawn="1"/>
          </p:nvSpPr>
          <p:spPr bwMode="auto">
            <a:xfrm>
              <a:off x="4421" y="1802"/>
              <a:ext cx="235" cy="718"/>
            </a:xfrm>
            <a:custGeom>
              <a:avLst/>
              <a:gdLst>
                <a:gd name="T0" fmla="*/ 0 w 235"/>
                <a:gd name="T1" fmla="*/ 103 h 718"/>
                <a:gd name="T2" fmla="*/ 64 w 235"/>
                <a:gd name="T3" fmla="*/ 103 h 718"/>
                <a:gd name="T4" fmla="*/ 64 w 235"/>
                <a:gd name="T5" fmla="*/ 718 h 718"/>
                <a:gd name="T6" fmla="*/ 171 w 235"/>
                <a:gd name="T7" fmla="*/ 718 h 718"/>
                <a:gd name="T8" fmla="*/ 171 w 235"/>
                <a:gd name="T9" fmla="*/ 103 h 718"/>
                <a:gd name="T10" fmla="*/ 235 w 235"/>
                <a:gd name="T11" fmla="*/ 103 h 718"/>
                <a:gd name="T12" fmla="*/ 235 w 235"/>
                <a:gd name="T13" fmla="*/ 0 h 718"/>
                <a:gd name="T14" fmla="*/ 0 w 235"/>
                <a:gd name="T15" fmla="*/ 0 h 718"/>
                <a:gd name="T16" fmla="*/ 0 w 235"/>
                <a:gd name="T17" fmla="*/ 10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18">
                  <a:moveTo>
                    <a:pt x="0" y="103"/>
                  </a:moveTo>
                  <a:lnTo>
                    <a:pt x="64" y="103"/>
                  </a:lnTo>
                  <a:lnTo>
                    <a:pt x="64" y="718"/>
                  </a:lnTo>
                  <a:lnTo>
                    <a:pt x="171" y="718"/>
                  </a:lnTo>
                  <a:lnTo>
                    <a:pt x="171" y="103"/>
                  </a:lnTo>
                  <a:lnTo>
                    <a:pt x="235" y="103"/>
                  </a:lnTo>
                  <a:lnTo>
                    <a:pt x="235" y="0"/>
                  </a:lnTo>
                  <a:lnTo>
                    <a:pt x="0" y="0"/>
                  </a:lnTo>
                  <a:lnTo>
                    <a:pt x="0"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19" name="Rectangle 12"/>
            <p:cNvSpPr>
              <a:spLocks noChangeArrowheads="1"/>
            </p:cNvSpPr>
            <p:nvPr userDrawn="1"/>
          </p:nvSpPr>
          <p:spPr bwMode="auto">
            <a:xfrm>
              <a:off x="4703" y="1802"/>
              <a:ext cx="109" cy="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0" name="Freeform 13"/>
            <p:cNvSpPr>
              <a:spLocks noEditPoints="1"/>
            </p:cNvSpPr>
            <p:nvPr userDrawn="1"/>
          </p:nvSpPr>
          <p:spPr bwMode="auto">
            <a:xfrm>
              <a:off x="4871" y="1795"/>
              <a:ext cx="261" cy="732"/>
            </a:xfrm>
            <a:custGeom>
              <a:avLst/>
              <a:gdLst>
                <a:gd name="T0" fmla="*/ 55 w 110"/>
                <a:gd name="T1" fmla="*/ 0 h 307"/>
                <a:gd name="T2" fmla="*/ 15 w 110"/>
                <a:gd name="T3" fmla="*/ 13 h 307"/>
                <a:gd name="T4" fmla="*/ 0 w 110"/>
                <a:gd name="T5" fmla="*/ 53 h 307"/>
                <a:gd name="T6" fmla="*/ 0 w 110"/>
                <a:gd name="T7" fmla="*/ 254 h 307"/>
                <a:gd name="T8" fmla="*/ 15 w 110"/>
                <a:gd name="T9" fmla="*/ 295 h 307"/>
                <a:gd name="T10" fmla="*/ 55 w 110"/>
                <a:gd name="T11" fmla="*/ 307 h 307"/>
                <a:gd name="T12" fmla="*/ 95 w 110"/>
                <a:gd name="T13" fmla="*/ 295 h 307"/>
                <a:gd name="T14" fmla="*/ 110 w 110"/>
                <a:gd name="T15" fmla="*/ 254 h 307"/>
                <a:gd name="T16" fmla="*/ 110 w 110"/>
                <a:gd name="T17" fmla="*/ 53 h 307"/>
                <a:gd name="T18" fmla="*/ 96 w 110"/>
                <a:gd name="T19" fmla="*/ 13 h 307"/>
                <a:gd name="T20" fmla="*/ 55 w 110"/>
                <a:gd name="T21" fmla="*/ 0 h 307"/>
                <a:gd name="T22" fmla="*/ 64 w 110"/>
                <a:gd name="T23" fmla="*/ 248 h 307"/>
                <a:gd name="T24" fmla="*/ 62 w 110"/>
                <a:gd name="T25" fmla="*/ 261 h 307"/>
                <a:gd name="T26" fmla="*/ 55 w 110"/>
                <a:gd name="T27" fmla="*/ 264 h 307"/>
                <a:gd name="T28" fmla="*/ 48 w 110"/>
                <a:gd name="T29" fmla="*/ 261 h 307"/>
                <a:gd name="T30" fmla="*/ 46 w 110"/>
                <a:gd name="T31" fmla="*/ 248 h 307"/>
                <a:gd name="T32" fmla="*/ 46 w 110"/>
                <a:gd name="T33" fmla="*/ 56 h 307"/>
                <a:gd name="T34" fmla="*/ 47 w 110"/>
                <a:gd name="T35" fmla="*/ 43 h 307"/>
                <a:gd name="T36" fmla="*/ 55 w 110"/>
                <a:gd name="T37" fmla="*/ 40 h 307"/>
                <a:gd name="T38" fmla="*/ 62 w 110"/>
                <a:gd name="T39" fmla="*/ 43 h 307"/>
                <a:gd name="T40" fmla="*/ 64 w 110"/>
                <a:gd name="T41" fmla="*/ 56 h 307"/>
                <a:gd name="T42" fmla="*/ 64 w 110"/>
                <a:gd name="T43" fmla="*/ 24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307">
                  <a:moveTo>
                    <a:pt x="55" y="0"/>
                  </a:moveTo>
                  <a:cubicBezTo>
                    <a:pt x="38" y="0"/>
                    <a:pt x="25" y="4"/>
                    <a:pt x="15" y="13"/>
                  </a:cubicBezTo>
                  <a:cubicBezTo>
                    <a:pt x="5" y="22"/>
                    <a:pt x="0" y="35"/>
                    <a:pt x="0" y="53"/>
                  </a:cubicBezTo>
                  <a:cubicBezTo>
                    <a:pt x="0" y="254"/>
                    <a:pt x="0" y="254"/>
                    <a:pt x="0" y="254"/>
                  </a:cubicBezTo>
                  <a:cubicBezTo>
                    <a:pt x="0" y="273"/>
                    <a:pt x="5" y="286"/>
                    <a:pt x="15" y="295"/>
                  </a:cubicBezTo>
                  <a:cubicBezTo>
                    <a:pt x="25" y="303"/>
                    <a:pt x="38" y="307"/>
                    <a:pt x="55" y="307"/>
                  </a:cubicBezTo>
                  <a:cubicBezTo>
                    <a:pt x="71" y="307"/>
                    <a:pt x="85" y="303"/>
                    <a:pt x="95" y="295"/>
                  </a:cubicBezTo>
                  <a:cubicBezTo>
                    <a:pt x="105" y="286"/>
                    <a:pt x="110" y="273"/>
                    <a:pt x="110" y="254"/>
                  </a:cubicBezTo>
                  <a:cubicBezTo>
                    <a:pt x="110" y="53"/>
                    <a:pt x="110" y="53"/>
                    <a:pt x="110" y="53"/>
                  </a:cubicBezTo>
                  <a:cubicBezTo>
                    <a:pt x="110" y="35"/>
                    <a:pt x="105" y="22"/>
                    <a:pt x="96" y="13"/>
                  </a:cubicBezTo>
                  <a:cubicBezTo>
                    <a:pt x="86" y="4"/>
                    <a:pt x="72" y="0"/>
                    <a:pt x="55" y="0"/>
                  </a:cubicBezTo>
                  <a:close/>
                  <a:moveTo>
                    <a:pt x="64" y="248"/>
                  </a:moveTo>
                  <a:cubicBezTo>
                    <a:pt x="64" y="254"/>
                    <a:pt x="64" y="258"/>
                    <a:pt x="62" y="261"/>
                  </a:cubicBezTo>
                  <a:cubicBezTo>
                    <a:pt x="61" y="263"/>
                    <a:pt x="59" y="264"/>
                    <a:pt x="55" y="264"/>
                  </a:cubicBezTo>
                  <a:cubicBezTo>
                    <a:pt x="52" y="264"/>
                    <a:pt x="49" y="263"/>
                    <a:pt x="48" y="261"/>
                  </a:cubicBezTo>
                  <a:cubicBezTo>
                    <a:pt x="46" y="258"/>
                    <a:pt x="46" y="254"/>
                    <a:pt x="46" y="248"/>
                  </a:cubicBezTo>
                  <a:cubicBezTo>
                    <a:pt x="46" y="56"/>
                    <a:pt x="46" y="56"/>
                    <a:pt x="46" y="56"/>
                  </a:cubicBezTo>
                  <a:cubicBezTo>
                    <a:pt x="46" y="50"/>
                    <a:pt x="46" y="46"/>
                    <a:pt x="47" y="43"/>
                  </a:cubicBezTo>
                  <a:cubicBezTo>
                    <a:pt x="49" y="41"/>
                    <a:pt x="51" y="40"/>
                    <a:pt x="55" y="40"/>
                  </a:cubicBezTo>
                  <a:cubicBezTo>
                    <a:pt x="59" y="40"/>
                    <a:pt x="61" y="41"/>
                    <a:pt x="62" y="43"/>
                  </a:cubicBezTo>
                  <a:cubicBezTo>
                    <a:pt x="64" y="45"/>
                    <a:pt x="64" y="49"/>
                    <a:pt x="64" y="56"/>
                  </a:cubicBezTo>
                  <a:lnTo>
                    <a:pt x="64"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1" name="Freeform 14"/>
            <p:cNvSpPr>
              <a:spLocks/>
            </p:cNvSpPr>
            <p:nvPr userDrawn="1"/>
          </p:nvSpPr>
          <p:spPr bwMode="auto">
            <a:xfrm>
              <a:off x="5191" y="1802"/>
              <a:ext cx="260" cy="718"/>
            </a:xfrm>
            <a:custGeom>
              <a:avLst/>
              <a:gdLst>
                <a:gd name="T0" fmla="*/ 166 w 260"/>
                <a:gd name="T1" fmla="*/ 0 h 718"/>
                <a:gd name="T2" fmla="*/ 166 w 260"/>
                <a:gd name="T3" fmla="*/ 315 h 718"/>
                <a:gd name="T4" fmla="*/ 175 w 260"/>
                <a:gd name="T5" fmla="*/ 422 h 718"/>
                <a:gd name="T6" fmla="*/ 161 w 260"/>
                <a:gd name="T7" fmla="*/ 356 h 718"/>
                <a:gd name="T8" fmla="*/ 85 w 260"/>
                <a:gd name="T9" fmla="*/ 0 h 718"/>
                <a:gd name="T10" fmla="*/ 0 w 260"/>
                <a:gd name="T11" fmla="*/ 0 h 718"/>
                <a:gd name="T12" fmla="*/ 0 w 260"/>
                <a:gd name="T13" fmla="*/ 718 h 718"/>
                <a:gd name="T14" fmla="*/ 95 w 260"/>
                <a:gd name="T15" fmla="*/ 718 h 718"/>
                <a:gd name="T16" fmla="*/ 95 w 260"/>
                <a:gd name="T17" fmla="*/ 401 h 718"/>
                <a:gd name="T18" fmla="*/ 87 w 260"/>
                <a:gd name="T19" fmla="*/ 306 h 718"/>
                <a:gd name="T20" fmla="*/ 97 w 260"/>
                <a:gd name="T21" fmla="*/ 360 h 718"/>
                <a:gd name="T22" fmla="*/ 177 w 260"/>
                <a:gd name="T23" fmla="*/ 718 h 718"/>
                <a:gd name="T24" fmla="*/ 260 w 260"/>
                <a:gd name="T25" fmla="*/ 718 h 718"/>
                <a:gd name="T26" fmla="*/ 260 w 260"/>
                <a:gd name="T27" fmla="*/ 0 h 718"/>
                <a:gd name="T28" fmla="*/ 166 w 260"/>
                <a:gd name="T29"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0" h="718">
                  <a:moveTo>
                    <a:pt x="166" y="0"/>
                  </a:moveTo>
                  <a:lnTo>
                    <a:pt x="166" y="315"/>
                  </a:lnTo>
                  <a:lnTo>
                    <a:pt x="175" y="422"/>
                  </a:lnTo>
                  <a:lnTo>
                    <a:pt x="161" y="356"/>
                  </a:lnTo>
                  <a:lnTo>
                    <a:pt x="85" y="0"/>
                  </a:lnTo>
                  <a:lnTo>
                    <a:pt x="0" y="0"/>
                  </a:lnTo>
                  <a:lnTo>
                    <a:pt x="0" y="718"/>
                  </a:lnTo>
                  <a:lnTo>
                    <a:pt x="95" y="718"/>
                  </a:lnTo>
                  <a:lnTo>
                    <a:pt x="95" y="401"/>
                  </a:lnTo>
                  <a:lnTo>
                    <a:pt x="87" y="306"/>
                  </a:lnTo>
                  <a:lnTo>
                    <a:pt x="97" y="360"/>
                  </a:lnTo>
                  <a:lnTo>
                    <a:pt x="177" y="718"/>
                  </a:lnTo>
                  <a:lnTo>
                    <a:pt x="260" y="718"/>
                  </a:lnTo>
                  <a:lnTo>
                    <a:pt x="26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2" name="Freeform 15"/>
            <p:cNvSpPr>
              <a:spLocks/>
            </p:cNvSpPr>
            <p:nvPr userDrawn="1"/>
          </p:nvSpPr>
          <p:spPr bwMode="auto">
            <a:xfrm>
              <a:off x="3443" y="1802"/>
              <a:ext cx="344" cy="136"/>
            </a:xfrm>
            <a:custGeom>
              <a:avLst/>
              <a:gdLst>
                <a:gd name="T0" fmla="*/ 27 w 145"/>
                <a:gd name="T1" fmla="*/ 57 h 57"/>
                <a:gd name="T2" fmla="*/ 55 w 145"/>
                <a:gd name="T3" fmla="*/ 57 h 57"/>
                <a:gd name="T4" fmla="*/ 72 w 145"/>
                <a:gd name="T5" fmla="*/ 52 h 57"/>
                <a:gd name="T6" fmla="*/ 83 w 145"/>
                <a:gd name="T7" fmla="*/ 39 h 57"/>
                <a:gd name="T8" fmla="*/ 91 w 145"/>
                <a:gd name="T9" fmla="*/ 28 h 57"/>
                <a:gd name="T10" fmla="*/ 98 w 145"/>
                <a:gd name="T11" fmla="*/ 25 h 57"/>
                <a:gd name="T12" fmla="*/ 118 w 145"/>
                <a:gd name="T13" fmla="*/ 25 h 57"/>
                <a:gd name="T14" fmla="*/ 123 w 145"/>
                <a:gd name="T15" fmla="*/ 26 h 57"/>
                <a:gd name="T16" fmla="*/ 125 w 145"/>
                <a:gd name="T17" fmla="*/ 29 h 57"/>
                <a:gd name="T18" fmla="*/ 123 w 145"/>
                <a:gd name="T19" fmla="*/ 33 h 57"/>
                <a:gd name="T20" fmla="*/ 118 w 145"/>
                <a:gd name="T21" fmla="*/ 33 h 57"/>
                <a:gd name="T22" fmla="*/ 92 w 145"/>
                <a:gd name="T23" fmla="*/ 33 h 57"/>
                <a:gd name="T24" fmla="*/ 92 w 145"/>
                <a:gd name="T25" fmla="*/ 57 h 57"/>
                <a:gd name="T26" fmla="*/ 121 w 145"/>
                <a:gd name="T27" fmla="*/ 57 h 57"/>
                <a:gd name="T28" fmla="*/ 139 w 145"/>
                <a:gd name="T29" fmla="*/ 50 h 57"/>
                <a:gd name="T30" fmla="*/ 145 w 145"/>
                <a:gd name="T31" fmla="*/ 29 h 57"/>
                <a:gd name="T32" fmla="*/ 139 w 145"/>
                <a:gd name="T33" fmla="*/ 8 h 57"/>
                <a:gd name="T34" fmla="*/ 119 w 145"/>
                <a:gd name="T35" fmla="*/ 1 h 57"/>
                <a:gd name="T36" fmla="*/ 95 w 145"/>
                <a:gd name="T37" fmla="*/ 1 h 57"/>
                <a:gd name="T38" fmla="*/ 79 w 145"/>
                <a:gd name="T39" fmla="*/ 6 h 57"/>
                <a:gd name="T40" fmla="*/ 68 w 145"/>
                <a:gd name="T41" fmla="*/ 20 h 57"/>
                <a:gd name="T42" fmla="*/ 60 w 145"/>
                <a:gd name="T43" fmla="*/ 30 h 57"/>
                <a:gd name="T44" fmla="*/ 52 w 145"/>
                <a:gd name="T45" fmla="*/ 33 h 57"/>
                <a:gd name="T46" fmla="*/ 29 w 145"/>
                <a:gd name="T47" fmla="*/ 33 h 57"/>
                <a:gd name="T48" fmla="*/ 23 w 145"/>
                <a:gd name="T49" fmla="*/ 33 h 57"/>
                <a:gd name="T50" fmla="*/ 22 w 145"/>
                <a:gd name="T51" fmla="*/ 29 h 57"/>
                <a:gd name="T52" fmla="*/ 23 w 145"/>
                <a:gd name="T53" fmla="*/ 25 h 57"/>
                <a:gd name="T54" fmla="*/ 29 w 145"/>
                <a:gd name="T55" fmla="*/ 24 h 57"/>
                <a:gd name="T56" fmla="*/ 59 w 145"/>
                <a:gd name="T57" fmla="*/ 24 h 57"/>
                <a:gd name="T58" fmla="*/ 59 w 145"/>
                <a:gd name="T59" fmla="*/ 0 h 57"/>
                <a:gd name="T60" fmla="*/ 27 w 145"/>
                <a:gd name="T61" fmla="*/ 0 h 57"/>
                <a:gd name="T62" fmla="*/ 6 w 145"/>
                <a:gd name="T63" fmla="*/ 7 h 57"/>
                <a:gd name="T64" fmla="*/ 0 w 145"/>
                <a:gd name="T65" fmla="*/ 29 h 57"/>
                <a:gd name="T66" fmla="*/ 6 w 145"/>
                <a:gd name="T67" fmla="*/ 50 h 57"/>
                <a:gd name="T68" fmla="*/ 27 w 145"/>
                <a:gd name="T6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 h="57">
                  <a:moveTo>
                    <a:pt x="27" y="57"/>
                  </a:moveTo>
                  <a:cubicBezTo>
                    <a:pt x="55" y="57"/>
                    <a:pt x="55" y="57"/>
                    <a:pt x="55" y="57"/>
                  </a:cubicBezTo>
                  <a:cubicBezTo>
                    <a:pt x="63" y="57"/>
                    <a:pt x="69" y="56"/>
                    <a:pt x="72" y="52"/>
                  </a:cubicBezTo>
                  <a:cubicBezTo>
                    <a:pt x="76" y="49"/>
                    <a:pt x="80" y="44"/>
                    <a:pt x="83" y="39"/>
                  </a:cubicBezTo>
                  <a:cubicBezTo>
                    <a:pt x="86" y="34"/>
                    <a:pt x="89" y="30"/>
                    <a:pt x="91" y="28"/>
                  </a:cubicBezTo>
                  <a:cubicBezTo>
                    <a:pt x="92" y="26"/>
                    <a:pt x="95" y="25"/>
                    <a:pt x="98" y="25"/>
                  </a:cubicBezTo>
                  <a:cubicBezTo>
                    <a:pt x="118" y="25"/>
                    <a:pt x="118" y="25"/>
                    <a:pt x="118" y="25"/>
                  </a:cubicBezTo>
                  <a:cubicBezTo>
                    <a:pt x="120" y="25"/>
                    <a:pt x="122" y="25"/>
                    <a:pt x="123" y="26"/>
                  </a:cubicBezTo>
                  <a:cubicBezTo>
                    <a:pt x="124" y="26"/>
                    <a:pt x="125" y="27"/>
                    <a:pt x="125" y="29"/>
                  </a:cubicBezTo>
                  <a:cubicBezTo>
                    <a:pt x="125" y="31"/>
                    <a:pt x="124" y="32"/>
                    <a:pt x="123" y="33"/>
                  </a:cubicBezTo>
                  <a:cubicBezTo>
                    <a:pt x="122" y="33"/>
                    <a:pt x="120" y="33"/>
                    <a:pt x="118" y="33"/>
                  </a:cubicBezTo>
                  <a:cubicBezTo>
                    <a:pt x="92" y="33"/>
                    <a:pt x="92" y="33"/>
                    <a:pt x="92" y="33"/>
                  </a:cubicBezTo>
                  <a:cubicBezTo>
                    <a:pt x="92" y="57"/>
                    <a:pt x="92" y="57"/>
                    <a:pt x="92" y="57"/>
                  </a:cubicBezTo>
                  <a:cubicBezTo>
                    <a:pt x="121" y="57"/>
                    <a:pt x="121" y="57"/>
                    <a:pt x="121" y="57"/>
                  </a:cubicBezTo>
                  <a:cubicBezTo>
                    <a:pt x="129" y="57"/>
                    <a:pt x="135" y="54"/>
                    <a:pt x="139" y="50"/>
                  </a:cubicBezTo>
                  <a:cubicBezTo>
                    <a:pt x="143" y="45"/>
                    <a:pt x="145" y="38"/>
                    <a:pt x="145" y="29"/>
                  </a:cubicBezTo>
                  <a:cubicBezTo>
                    <a:pt x="145" y="20"/>
                    <a:pt x="143" y="13"/>
                    <a:pt x="139" y="8"/>
                  </a:cubicBezTo>
                  <a:cubicBezTo>
                    <a:pt x="134" y="3"/>
                    <a:pt x="128" y="1"/>
                    <a:pt x="119" y="1"/>
                  </a:cubicBezTo>
                  <a:cubicBezTo>
                    <a:pt x="95" y="1"/>
                    <a:pt x="95" y="1"/>
                    <a:pt x="95" y="1"/>
                  </a:cubicBezTo>
                  <a:cubicBezTo>
                    <a:pt x="88" y="1"/>
                    <a:pt x="83" y="3"/>
                    <a:pt x="79" y="6"/>
                  </a:cubicBezTo>
                  <a:cubicBezTo>
                    <a:pt x="75" y="10"/>
                    <a:pt x="71" y="14"/>
                    <a:pt x="68" y="20"/>
                  </a:cubicBezTo>
                  <a:cubicBezTo>
                    <a:pt x="65" y="24"/>
                    <a:pt x="62" y="28"/>
                    <a:pt x="60" y="30"/>
                  </a:cubicBezTo>
                  <a:cubicBezTo>
                    <a:pt x="58" y="32"/>
                    <a:pt x="56" y="33"/>
                    <a:pt x="52" y="33"/>
                  </a:cubicBezTo>
                  <a:cubicBezTo>
                    <a:pt x="29" y="33"/>
                    <a:pt x="29" y="33"/>
                    <a:pt x="29" y="33"/>
                  </a:cubicBezTo>
                  <a:cubicBezTo>
                    <a:pt x="26" y="33"/>
                    <a:pt x="24" y="33"/>
                    <a:pt x="23" y="33"/>
                  </a:cubicBezTo>
                  <a:cubicBezTo>
                    <a:pt x="22" y="32"/>
                    <a:pt x="22" y="31"/>
                    <a:pt x="22" y="29"/>
                  </a:cubicBezTo>
                  <a:cubicBezTo>
                    <a:pt x="22" y="27"/>
                    <a:pt x="22" y="26"/>
                    <a:pt x="23" y="25"/>
                  </a:cubicBezTo>
                  <a:cubicBezTo>
                    <a:pt x="24" y="25"/>
                    <a:pt x="26" y="24"/>
                    <a:pt x="29" y="24"/>
                  </a:cubicBezTo>
                  <a:cubicBezTo>
                    <a:pt x="59" y="24"/>
                    <a:pt x="59" y="24"/>
                    <a:pt x="59" y="24"/>
                  </a:cubicBezTo>
                  <a:cubicBezTo>
                    <a:pt x="59" y="0"/>
                    <a:pt x="59" y="0"/>
                    <a:pt x="59" y="0"/>
                  </a:cubicBezTo>
                  <a:cubicBezTo>
                    <a:pt x="27" y="0"/>
                    <a:pt x="27" y="0"/>
                    <a:pt x="27" y="0"/>
                  </a:cubicBezTo>
                  <a:cubicBezTo>
                    <a:pt x="18" y="0"/>
                    <a:pt x="11" y="2"/>
                    <a:pt x="6" y="7"/>
                  </a:cubicBezTo>
                  <a:cubicBezTo>
                    <a:pt x="2" y="11"/>
                    <a:pt x="0" y="18"/>
                    <a:pt x="0" y="29"/>
                  </a:cubicBezTo>
                  <a:cubicBezTo>
                    <a:pt x="0" y="38"/>
                    <a:pt x="2" y="46"/>
                    <a:pt x="6" y="50"/>
                  </a:cubicBezTo>
                  <a:cubicBezTo>
                    <a:pt x="11" y="55"/>
                    <a:pt x="17" y="57"/>
                    <a:pt x="27"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3" name="Freeform 16"/>
            <p:cNvSpPr>
              <a:spLocks/>
            </p:cNvSpPr>
            <p:nvPr userDrawn="1"/>
          </p:nvSpPr>
          <p:spPr bwMode="auto">
            <a:xfrm>
              <a:off x="3448" y="1960"/>
              <a:ext cx="334" cy="169"/>
            </a:xfrm>
            <a:custGeom>
              <a:avLst/>
              <a:gdLst>
                <a:gd name="T0" fmla="*/ 0 w 334"/>
                <a:gd name="T1" fmla="*/ 52 h 169"/>
                <a:gd name="T2" fmla="*/ 144 w 334"/>
                <a:gd name="T3" fmla="*/ 52 h 169"/>
                <a:gd name="T4" fmla="*/ 208 w 334"/>
                <a:gd name="T5" fmla="*/ 45 h 169"/>
                <a:gd name="T6" fmla="*/ 197 w 334"/>
                <a:gd name="T7" fmla="*/ 47 h 169"/>
                <a:gd name="T8" fmla="*/ 92 w 334"/>
                <a:gd name="T9" fmla="*/ 81 h 169"/>
                <a:gd name="T10" fmla="*/ 92 w 334"/>
                <a:gd name="T11" fmla="*/ 90 h 169"/>
                <a:gd name="T12" fmla="*/ 197 w 334"/>
                <a:gd name="T13" fmla="*/ 121 h 169"/>
                <a:gd name="T14" fmla="*/ 215 w 334"/>
                <a:gd name="T15" fmla="*/ 124 h 169"/>
                <a:gd name="T16" fmla="*/ 147 w 334"/>
                <a:gd name="T17" fmla="*/ 117 h 169"/>
                <a:gd name="T18" fmla="*/ 0 w 334"/>
                <a:gd name="T19" fmla="*/ 117 h 169"/>
                <a:gd name="T20" fmla="*/ 0 w 334"/>
                <a:gd name="T21" fmla="*/ 169 h 169"/>
                <a:gd name="T22" fmla="*/ 334 w 334"/>
                <a:gd name="T23" fmla="*/ 169 h 169"/>
                <a:gd name="T24" fmla="*/ 334 w 334"/>
                <a:gd name="T25" fmla="*/ 124 h 169"/>
                <a:gd name="T26" fmla="*/ 197 w 334"/>
                <a:gd name="T27" fmla="*/ 86 h 169"/>
                <a:gd name="T28" fmla="*/ 334 w 334"/>
                <a:gd name="T29" fmla="*/ 45 h 169"/>
                <a:gd name="T30" fmla="*/ 334 w 334"/>
                <a:gd name="T31" fmla="*/ 0 h 169"/>
                <a:gd name="T32" fmla="*/ 0 w 334"/>
                <a:gd name="T33" fmla="*/ 0 h 169"/>
                <a:gd name="T34" fmla="*/ 0 w 334"/>
                <a:gd name="T35" fmla="*/ 5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 h="169">
                  <a:moveTo>
                    <a:pt x="0" y="52"/>
                  </a:moveTo>
                  <a:lnTo>
                    <a:pt x="144" y="52"/>
                  </a:lnTo>
                  <a:lnTo>
                    <a:pt x="208" y="45"/>
                  </a:lnTo>
                  <a:lnTo>
                    <a:pt x="197" y="47"/>
                  </a:lnTo>
                  <a:lnTo>
                    <a:pt x="92" y="81"/>
                  </a:lnTo>
                  <a:lnTo>
                    <a:pt x="92" y="90"/>
                  </a:lnTo>
                  <a:lnTo>
                    <a:pt x="197" y="121"/>
                  </a:lnTo>
                  <a:lnTo>
                    <a:pt x="215" y="124"/>
                  </a:lnTo>
                  <a:lnTo>
                    <a:pt x="147" y="117"/>
                  </a:lnTo>
                  <a:lnTo>
                    <a:pt x="0" y="117"/>
                  </a:lnTo>
                  <a:lnTo>
                    <a:pt x="0" y="169"/>
                  </a:lnTo>
                  <a:lnTo>
                    <a:pt x="334" y="169"/>
                  </a:lnTo>
                  <a:lnTo>
                    <a:pt x="334" y="124"/>
                  </a:lnTo>
                  <a:lnTo>
                    <a:pt x="197" y="86"/>
                  </a:lnTo>
                  <a:lnTo>
                    <a:pt x="334" y="45"/>
                  </a:lnTo>
                  <a:lnTo>
                    <a:pt x="334" y="0"/>
                  </a:lnTo>
                  <a:lnTo>
                    <a:pt x="0" y="0"/>
                  </a:lnTo>
                  <a:lnTo>
                    <a:pt x="0"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4" name="Freeform 17"/>
            <p:cNvSpPr>
              <a:spLocks noEditPoints="1"/>
            </p:cNvSpPr>
            <p:nvPr userDrawn="1"/>
          </p:nvSpPr>
          <p:spPr bwMode="auto">
            <a:xfrm>
              <a:off x="3448" y="2141"/>
              <a:ext cx="334" cy="155"/>
            </a:xfrm>
            <a:custGeom>
              <a:avLst/>
              <a:gdLst>
                <a:gd name="T0" fmla="*/ 0 w 334"/>
                <a:gd name="T1" fmla="*/ 57 h 155"/>
                <a:gd name="T2" fmla="*/ 33 w 334"/>
                <a:gd name="T3" fmla="*/ 60 h 155"/>
                <a:gd name="T4" fmla="*/ 33 w 334"/>
                <a:gd name="T5" fmla="*/ 93 h 155"/>
                <a:gd name="T6" fmla="*/ 0 w 334"/>
                <a:gd name="T7" fmla="*/ 98 h 155"/>
                <a:gd name="T8" fmla="*/ 0 w 334"/>
                <a:gd name="T9" fmla="*/ 155 h 155"/>
                <a:gd name="T10" fmla="*/ 334 w 334"/>
                <a:gd name="T11" fmla="*/ 105 h 155"/>
                <a:gd name="T12" fmla="*/ 334 w 334"/>
                <a:gd name="T13" fmla="*/ 48 h 155"/>
                <a:gd name="T14" fmla="*/ 0 w 334"/>
                <a:gd name="T15" fmla="*/ 0 h 155"/>
                <a:gd name="T16" fmla="*/ 0 w 334"/>
                <a:gd name="T17" fmla="*/ 57 h 155"/>
                <a:gd name="T18" fmla="*/ 81 w 334"/>
                <a:gd name="T19" fmla="*/ 64 h 155"/>
                <a:gd name="T20" fmla="*/ 175 w 334"/>
                <a:gd name="T21" fmla="*/ 74 h 155"/>
                <a:gd name="T22" fmla="*/ 225 w 334"/>
                <a:gd name="T23" fmla="*/ 76 h 155"/>
                <a:gd name="T24" fmla="*/ 175 w 334"/>
                <a:gd name="T25" fmla="*/ 79 h 155"/>
                <a:gd name="T26" fmla="*/ 81 w 334"/>
                <a:gd name="T27" fmla="*/ 88 h 155"/>
                <a:gd name="T28" fmla="*/ 81 w 334"/>
                <a:gd name="T29" fmla="*/ 6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 h="155">
                  <a:moveTo>
                    <a:pt x="0" y="57"/>
                  </a:moveTo>
                  <a:lnTo>
                    <a:pt x="33" y="60"/>
                  </a:lnTo>
                  <a:lnTo>
                    <a:pt x="33" y="93"/>
                  </a:lnTo>
                  <a:lnTo>
                    <a:pt x="0" y="98"/>
                  </a:lnTo>
                  <a:lnTo>
                    <a:pt x="0" y="155"/>
                  </a:lnTo>
                  <a:lnTo>
                    <a:pt x="334" y="105"/>
                  </a:lnTo>
                  <a:lnTo>
                    <a:pt x="334" y="48"/>
                  </a:lnTo>
                  <a:lnTo>
                    <a:pt x="0" y="0"/>
                  </a:lnTo>
                  <a:lnTo>
                    <a:pt x="0" y="57"/>
                  </a:lnTo>
                  <a:close/>
                  <a:moveTo>
                    <a:pt x="81" y="64"/>
                  </a:moveTo>
                  <a:lnTo>
                    <a:pt x="175" y="74"/>
                  </a:lnTo>
                  <a:lnTo>
                    <a:pt x="225" y="76"/>
                  </a:lnTo>
                  <a:lnTo>
                    <a:pt x="175" y="79"/>
                  </a:lnTo>
                  <a:lnTo>
                    <a:pt x="81" y="88"/>
                  </a:lnTo>
                  <a:lnTo>
                    <a:pt x="81"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5" name="Freeform 18"/>
            <p:cNvSpPr>
              <a:spLocks/>
            </p:cNvSpPr>
            <p:nvPr userDrawn="1"/>
          </p:nvSpPr>
          <p:spPr bwMode="auto">
            <a:xfrm>
              <a:off x="3448" y="2308"/>
              <a:ext cx="334" cy="102"/>
            </a:xfrm>
            <a:custGeom>
              <a:avLst/>
              <a:gdLst>
                <a:gd name="T0" fmla="*/ 0 w 334"/>
                <a:gd name="T1" fmla="*/ 102 h 102"/>
                <a:gd name="T2" fmla="*/ 57 w 334"/>
                <a:gd name="T3" fmla="*/ 102 h 102"/>
                <a:gd name="T4" fmla="*/ 57 w 334"/>
                <a:gd name="T5" fmla="*/ 60 h 102"/>
                <a:gd name="T6" fmla="*/ 334 w 334"/>
                <a:gd name="T7" fmla="*/ 60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60"/>
                  </a:lnTo>
                  <a:lnTo>
                    <a:pt x="334" y="60"/>
                  </a:lnTo>
                  <a:lnTo>
                    <a:pt x="334" y="0"/>
                  </a:lnTo>
                  <a:lnTo>
                    <a:pt x="0" y="0"/>
                  </a:lnTo>
                  <a:lnTo>
                    <a:pt x="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26" name="Freeform 19"/>
            <p:cNvSpPr>
              <a:spLocks/>
            </p:cNvSpPr>
            <p:nvPr userDrawn="1"/>
          </p:nvSpPr>
          <p:spPr bwMode="auto">
            <a:xfrm>
              <a:off x="3448" y="2425"/>
              <a:ext cx="334" cy="102"/>
            </a:xfrm>
            <a:custGeom>
              <a:avLst/>
              <a:gdLst>
                <a:gd name="T0" fmla="*/ 0 w 334"/>
                <a:gd name="T1" fmla="*/ 102 h 102"/>
                <a:gd name="T2" fmla="*/ 57 w 334"/>
                <a:gd name="T3" fmla="*/ 102 h 102"/>
                <a:gd name="T4" fmla="*/ 57 w 334"/>
                <a:gd name="T5" fmla="*/ 59 h 102"/>
                <a:gd name="T6" fmla="*/ 334 w 334"/>
                <a:gd name="T7" fmla="*/ 59 h 102"/>
                <a:gd name="T8" fmla="*/ 334 w 334"/>
                <a:gd name="T9" fmla="*/ 0 h 102"/>
                <a:gd name="T10" fmla="*/ 0 w 334"/>
                <a:gd name="T11" fmla="*/ 0 h 102"/>
                <a:gd name="T12" fmla="*/ 0 w 334"/>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334" h="102">
                  <a:moveTo>
                    <a:pt x="0" y="102"/>
                  </a:moveTo>
                  <a:lnTo>
                    <a:pt x="57" y="102"/>
                  </a:lnTo>
                  <a:lnTo>
                    <a:pt x="57" y="59"/>
                  </a:lnTo>
                  <a:lnTo>
                    <a:pt x="334" y="59"/>
                  </a:lnTo>
                  <a:lnTo>
                    <a:pt x="334" y="0"/>
                  </a:lnTo>
                  <a:lnTo>
                    <a:pt x="0" y="0"/>
                  </a:lnTo>
                  <a:lnTo>
                    <a:pt x="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grpSp>
      <p:sp>
        <p:nvSpPr>
          <p:cNvPr id="27" name="Rectangle 26"/>
          <p:cNvSpPr/>
          <p:nvPr userDrawn="1"/>
        </p:nvSpPr>
        <p:spPr>
          <a:xfrm>
            <a:off x="514349" y="6360318"/>
            <a:ext cx="11163301" cy="154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25319566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51" r:id="rId6"/>
    <p:sldLayoutId id="2147483663" r:id="rId7"/>
    <p:sldLayoutId id="2147483664" r:id="rId8"/>
    <p:sldLayoutId id="2147483665" r:id="rId9"/>
    <p:sldLayoutId id="2147483652" r:id="rId10"/>
    <p:sldLayoutId id="2147483685" r:id="rId11"/>
    <p:sldLayoutId id="2147483653" r:id="rId12"/>
    <p:sldLayoutId id="2147483682" r:id="rId13"/>
    <p:sldLayoutId id="2147483654" r:id="rId14"/>
    <p:sldLayoutId id="2147483655" r:id="rId15"/>
    <p:sldLayoutId id="2147483686" r:id="rId16"/>
    <p:sldLayoutId id="2147483680" r:id="rId17"/>
    <p:sldLayoutId id="2147483681" r:id="rId18"/>
    <p:sldLayoutId id="2147483683" r:id="rId19"/>
    <p:sldLayoutId id="2147483684"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66" r:id="rId31"/>
    <p:sldLayoutId id="2147483667" r:id="rId32"/>
    <p:sldLayoutId id="2147483668" r:id="rId33"/>
    <p:sldLayoutId id="2147483669" r:id="rId34"/>
    <p:sldLayoutId id="2147483656" r:id="rId35"/>
    <p:sldLayoutId id="2147483657" r:id="rId36"/>
    <p:sldLayoutId id="2147483658" r:id="rId37"/>
    <p:sldLayoutId id="2147483659" r:id="rId38"/>
  </p:sldLayoutIdLst>
  <p:txStyles>
    <p:title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p:titleStyle>
    <p:bodyStyle>
      <a:lvl1pPr marL="228600" indent="-228600" algn="l" defTabSz="914400" rtl="0" eaLnBrk="1" latinLnBrk="0" hangingPunct="1">
        <a:lnSpc>
          <a:spcPct val="107000"/>
        </a:lnSpc>
        <a:spcBef>
          <a:spcPts val="2400"/>
        </a:spcBef>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05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05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05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05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1094" userDrawn="1">
          <p15:clr>
            <a:srgbClr val="F26B43"/>
          </p15:clr>
        </p15:guide>
        <p15:guide id="3" pos="324" userDrawn="1">
          <p15:clr>
            <a:srgbClr val="F26B43"/>
          </p15:clr>
        </p15:guide>
        <p15:guide id="4" pos="7355" userDrawn="1">
          <p15:clr>
            <a:srgbClr val="F26B43"/>
          </p15:clr>
        </p15:guide>
        <p15:guide id="5" pos="4176" userDrawn="1">
          <p15:clr>
            <a:srgbClr val="F26B43"/>
          </p15:clr>
        </p15:guide>
        <p15:guide id="6" pos="6000" userDrawn="1">
          <p15:clr>
            <a:srgbClr val="F26B43"/>
          </p15:clr>
        </p15:guide>
        <p15:guide id="7" pos="5670" userDrawn="1">
          <p15:clr>
            <a:srgbClr val="F26B43"/>
          </p15:clr>
        </p15:guide>
        <p15:guide id="8" orient="horz" pos="1056" userDrawn="1">
          <p15:clr>
            <a:srgbClr val="F26B43"/>
          </p15:clr>
        </p15:guide>
        <p15:guide id="9" orient="horz" pos="371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tags" Target="../tags/tag6.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387659"/>
            <a:ext cx="5581649" cy="2082681"/>
          </a:xfrm>
        </p:spPr>
        <p:txBody>
          <a:bodyPr/>
          <a:lstStyle/>
          <a:p>
            <a:br>
              <a:rPr lang="en-US" sz="3200" dirty="0"/>
            </a:br>
            <a:r>
              <a:rPr lang="en-US" sz="3200" dirty="0"/>
              <a:t>Foreign Currency Risk Management Strategies for Impact Investment Funds in Frontier Markets</a:t>
            </a:r>
            <a:br>
              <a:rPr lang="en-US" sz="3200" dirty="0"/>
            </a:br>
            <a:endParaRPr lang="en-IE" sz="3200" dirty="0"/>
          </a:p>
        </p:txBody>
      </p:sp>
      <p:sp>
        <p:nvSpPr>
          <p:cNvPr id="10" name="Date Placeholder 9"/>
          <p:cNvSpPr>
            <a:spLocks noGrp="1"/>
          </p:cNvSpPr>
          <p:nvPr>
            <p:ph type="dt" sz="half" idx="10"/>
          </p:nvPr>
        </p:nvSpPr>
        <p:spPr/>
        <p:txBody>
          <a:bodyPr/>
          <a:lstStyle/>
          <a:p>
            <a:r>
              <a:rPr lang="en-US" dirty="0"/>
              <a:t>July 2022</a:t>
            </a:r>
            <a:endParaRPr lang="en-IE" dirty="0"/>
          </a:p>
        </p:txBody>
      </p:sp>
      <p:pic>
        <p:nvPicPr>
          <p:cNvPr id="5" name="Picture 4">
            <a:extLst>
              <a:ext uri="{FF2B5EF4-FFF2-40B4-BE49-F238E27FC236}">
                <a16:creationId xmlns:a16="http://schemas.microsoft.com/office/drawing/2014/main" id="{C99E3931-A9AA-4A0C-A818-DF532E1C49E8}"/>
              </a:ext>
            </a:extLst>
          </p:cNvPr>
          <p:cNvPicPr>
            <a:picLocks noChangeAspect="1"/>
          </p:cNvPicPr>
          <p:nvPr/>
        </p:nvPicPr>
        <p:blipFill>
          <a:blip r:embed="rId3"/>
          <a:stretch>
            <a:fillRect/>
          </a:stretch>
        </p:blipFill>
        <p:spPr>
          <a:xfrm>
            <a:off x="3305174" y="5763015"/>
            <a:ext cx="2952678" cy="661307"/>
          </a:xfrm>
          <a:prstGeom prst="rect">
            <a:avLst/>
          </a:prstGeom>
        </p:spPr>
      </p:pic>
    </p:spTree>
    <p:extLst>
      <p:ext uri="{BB962C8B-B14F-4D97-AF65-F5344CB8AC3E}">
        <p14:creationId xmlns:p14="http://schemas.microsoft.com/office/powerpoint/2010/main" val="2744273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07F590-4584-433E-8033-8C8062E65F90}"/>
              </a:ext>
            </a:extLst>
          </p:cNvPr>
          <p:cNvSpPr>
            <a:spLocks noGrp="1"/>
          </p:cNvSpPr>
          <p:nvPr>
            <p:ph type="title"/>
          </p:nvPr>
        </p:nvSpPr>
        <p:spPr/>
        <p:txBody>
          <a:bodyPr/>
          <a:lstStyle/>
          <a:p>
            <a:r>
              <a:rPr lang="en-US" sz="1800" dirty="0"/>
              <a:t>Hedge products that offer greater certainty are more costly and underpinned by greater underlying cashflows</a:t>
            </a:r>
            <a:br>
              <a:rPr lang="en-US" dirty="0"/>
            </a:br>
            <a:br>
              <a:rPr lang="en-US" sz="4800" dirty="0"/>
            </a:br>
            <a:endParaRPr lang="en-IE" sz="4800" dirty="0"/>
          </a:p>
        </p:txBody>
      </p:sp>
      <p:grpSp>
        <p:nvGrpSpPr>
          <p:cNvPr id="36" name="Group 35">
            <a:extLst>
              <a:ext uri="{FF2B5EF4-FFF2-40B4-BE49-F238E27FC236}">
                <a16:creationId xmlns:a16="http://schemas.microsoft.com/office/drawing/2014/main" id="{4E8F5959-281A-4BA5-A164-E927D682D4EE}"/>
              </a:ext>
            </a:extLst>
          </p:cNvPr>
          <p:cNvGrpSpPr/>
          <p:nvPr/>
        </p:nvGrpSpPr>
        <p:grpSpPr>
          <a:xfrm>
            <a:off x="514351" y="956958"/>
            <a:ext cx="10494153" cy="4646926"/>
            <a:chOff x="589484" y="861797"/>
            <a:chExt cx="10494153" cy="5548559"/>
          </a:xfrm>
        </p:grpSpPr>
        <p:sp>
          <p:nvSpPr>
            <p:cNvPr id="37" name="Freeform 44">
              <a:extLst>
                <a:ext uri="{FF2B5EF4-FFF2-40B4-BE49-F238E27FC236}">
                  <a16:creationId xmlns:a16="http://schemas.microsoft.com/office/drawing/2014/main" id="{009AB0F5-11D0-495B-9929-98BDC8947CBF}"/>
                </a:ext>
              </a:extLst>
            </p:cNvPr>
            <p:cNvSpPr/>
            <p:nvPr/>
          </p:nvSpPr>
          <p:spPr>
            <a:xfrm>
              <a:off x="2475346" y="944140"/>
              <a:ext cx="962416" cy="1526199"/>
            </a:xfrm>
            <a:custGeom>
              <a:avLst/>
              <a:gdLst>
                <a:gd name="connsiteX0" fmla="*/ 0 w 1374880"/>
                <a:gd name="connsiteY0" fmla="*/ 0 h 962416"/>
                <a:gd name="connsiteX1" fmla="*/ 893672 w 1374880"/>
                <a:gd name="connsiteY1" fmla="*/ 0 h 962416"/>
                <a:gd name="connsiteX2" fmla="*/ 1374880 w 1374880"/>
                <a:gd name="connsiteY2" fmla="*/ 481208 h 962416"/>
                <a:gd name="connsiteX3" fmla="*/ 893672 w 1374880"/>
                <a:gd name="connsiteY3" fmla="*/ 962416 h 962416"/>
                <a:gd name="connsiteX4" fmla="*/ 0 w 1374880"/>
                <a:gd name="connsiteY4" fmla="*/ 962416 h 962416"/>
                <a:gd name="connsiteX5" fmla="*/ 481208 w 1374880"/>
                <a:gd name="connsiteY5" fmla="*/ 481208 h 962416"/>
                <a:gd name="connsiteX6" fmla="*/ 0 w 1374880"/>
                <a:gd name="connsiteY6" fmla="*/ 0 h 962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4880" h="962416">
                  <a:moveTo>
                    <a:pt x="1374880" y="0"/>
                  </a:moveTo>
                  <a:lnTo>
                    <a:pt x="1374880" y="625570"/>
                  </a:lnTo>
                  <a:lnTo>
                    <a:pt x="687440" y="962416"/>
                  </a:lnTo>
                  <a:lnTo>
                    <a:pt x="0" y="625570"/>
                  </a:lnTo>
                  <a:lnTo>
                    <a:pt x="0" y="0"/>
                  </a:lnTo>
                  <a:lnTo>
                    <a:pt x="687440" y="336846"/>
                  </a:lnTo>
                  <a:lnTo>
                    <a:pt x="1374880"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7620" tIns="488829" rIns="7620" bIns="488828" numCol="1" spcCol="1270" anchor="ctr" anchorCtr="0">
              <a:noAutofit/>
            </a:bodyPr>
            <a:lstStyle/>
            <a:p>
              <a:pPr lvl="0" algn="ctr" defTabSz="533400">
                <a:lnSpc>
                  <a:spcPct val="90000"/>
                </a:lnSpc>
                <a:spcBef>
                  <a:spcPct val="0"/>
                </a:spcBef>
                <a:spcAft>
                  <a:spcPct val="35000"/>
                </a:spcAft>
              </a:pPr>
              <a:r>
                <a:rPr lang="en-US" sz="1200" kern="1200" dirty="0"/>
                <a:t>Currency Swaps</a:t>
              </a:r>
            </a:p>
          </p:txBody>
        </p:sp>
        <p:sp>
          <p:nvSpPr>
            <p:cNvPr id="38" name="Freeform 45">
              <a:extLst>
                <a:ext uri="{FF2B5EF4-FFF2-40B4-BE49-F238E27FC236}">
                  <a16:creationId xmlns:a16="http://schemas.microsoft.com/office/drawing/2014/main" id="{54630616-1919-49F6-8DC5-DD0629EA992A}"/>
                </a:ext>
              </a:extLst>
            </p:cNvPr>
            <p:cNvSpPr/>
            <p:nvPr/>
          </p:nvSpPr>
          <p:spPr>
            <a:xfrm>
              <a:off x="3437762" y="944141"/>
              <a:ext cx="4362348" cy="992030"/>
            </a:xfrm>
            <a:custGeom>
              <a:avLst/>
              <a:gdLst>
                <a:gd name="connsiteX0" fmla="*/ 148948 w 893672"/>
                <a:gd name="connsiteY0" fmla="*/ 0 h 4362347"/>
                <a:gd name="connsiteX1" fmla="*/ 744724 w 893672"/>
                <a:gd name="connsiteY1" fmla="*/ 0 h 4362347"/>
                <a:gd name="connsiteX2" fmla="*/ 893672 w 893672"/>
                <a:gd name="connsiteY2" fmla="*/ 148948 h 4362347"/>
                <a:gd name="connsiteX3" fmla="*/ 893672 w 893672"/>
                <a:gd name="connsiteY3" fmla="*/ 4362347 h 4362347"/>
                <a:gd name="connsiteX4" fmla="*/ 893672 w 893672"/>
                <a:gd name="connsiteY4" fmla="*/ 4362347 h 4362347"/>
                <a:gd name="connsiteX5" fmla="*/ 0 w 893672"/>
                <a:gd name="connsiteY5" fmla="*/ 4362347 h 4362347"/>
                <a:gd name="connsiteX6" fmla="*/ 0 w 893672"/>
                <a:gd name="connsiteY6" fmla="*/ 4362347 h 4362347"/>
                <a:gd name="connsiteX7" fmla="*/ 0 w 893672"/>
                <a:gd name="connsiteY7" fmla="*/ 148948 h 4362347"/>
                <a:gd name="connsiteX8" fmla="*/ 148948 w 893672"/>
                <a:gd name="connsiteY8" fmla="*/ 0 h 4362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3672" h="4362347">
                  <a:moveTo>
                    <a:pt x="893672" y="727072"/>
                  </a:moveTo>
                  <a:lnTo>
                    <a:pt x="893672" y="3635275"/>
                  </a:lnTo>
                  <a:cubicBezTo>
                    <a:pt x="893672" y="4036826"/>
                    <a:pt x="880011" y="4362345"/>
                    <a:pt x="863158" y="4362345"/>
                  </a:cubicBezTo>
                  <a:lnTo>
                    <a:pt x="0" y="4362345"/>
                  </a:lnTo>
                  <a:lnTo>
                    <a:pt x="0" y="4362345"/>
                  </a:lnTo>
                  <a:lnTo>
                    <a:pt x="0" y="2"/>
                  </a:lnTo>
                  <a:lnTo>
                    <a:pt x="0" y="2"/>
                  </a:lnTo>
                  <a:lnTo>
                    <a:pt x="863158" y="2"/>
                  </a:lnTo>
                  <a:cubicBezTo>
                    <a:pt x="880011" y="2"/>
                    <a:pt x="893672" y="325521"/>
                    <a:pt x="893672" y="727072"/>
                  </a:cubicBez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345" tIns="51245" rIns="51245" bIns="51246"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Full hedge for interim interest and principal </a:t>
              </a:r>
              <a:r>
                <a:rPr lang="en-US" sz="1100" kern="1200" dirty="0" err="1"/>
                <a:t>cashflow</a:t>
              </a:r>
              <a:endParaRPr lang="en-US" sz="1100" kern="1200" dirty="0"/>
            </a:p>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No up-front cash out-lay, but obligation to comply with agreed currency price(s)</a:t>
              </a:r>
            </a:p>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Full downside protection, but no benefit from favorable moves</a:t>
              </a:r>
            </a:p>
          </p:txBody>
        </p:sp>
        <p:sp>
          <p:nvSpPr>
            <p:cNvPr id="39" name="Freeform 46">
              <a:extLst>
                <a:ext uri="{FF2B5EF4-FFF2-40B4-BE49-F238E27FC236}">
                  <a16:creationId xmlns:a16="http://schemas.microsoft.com/office/drawing/2014/main" id="{96BFC0F6-B4FD-47F8-BC9B-EC71A1676771}"/>
                </a:ext>
              </a:extLst>
            </p:cNvPr>
            <p:cNvSpPr/>
            <p:nvPr/>
          </p:nvSpPr>
          <p:spPr>
            <a:xfrm>
              <a:off x="2475346" y="2062895"/>
              <a:ext cx="962416" cy="1526198"/>
            </a:xfrm>
            <a:custGeom>
              <a:avLst/>
              <a:gdLst>
                <a:gd name="connsiteX0" fmla="*/ 0 w 1374880"/>
                <a:gd name="connsiteY0" fmla="*/ 0 h 962416"/>
                <a:gd name="connsiteX1" fmla="*/ 893672 w 1374880"/>
                <a:gd name="connsiteY1" fmla="*/ 0 h 962416"/>
                <a:gd name="connsiteX2" fmla="*/ 1374880 w 1374880"/>
                <a:gd name="connsiteY2" fmla="*/ 481208 h 962416"/>
                <a:gd name="connsiteX3" fmla="*/ 893672 w 1374880"/>
                <a:gd name="connsiteY3" fmla="*/ 962416 h 962416"/>
                <a:gd name="connsiteX4" fmla="*/ 0 w 1374880"/>
                <a:gd name="connsiteY4" fmla="*/ 962416 h 962416"/>
                <a:gd name="connsiteX5" fmla="*/ 481208 w 1374880"/>
                <a:gd name="connsiteY5" fmla="*/ 481208 h 962416"/>
                <a:gd name="connsiteX6" fmla="*/ 0 w 1374880"/>
                <a:gd name="connsiteY6" fmla="*/ 0 h 962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4880" h="962416">
                  <a:moveTo>
                    <a:pt x="1374880" y="0"/>
                  </a:moveTo>
                  <a:lnTo>
                    <a:pt x="1374880" y="625570"/>
                  </a:lnTo>
                  <a:lnTo>
                    <a:pt x="687440" y="962416"/>
                  </a:lnTo>
                  <a:lnTo>
                    <a:pt x="0" y="625570"/>
                  </a:lnTo>
                  <a:lnTo>
                    <a:pt x="0" y="0"/>
                  </a:lnTo>
                  <a:lnTo>
                    <a:pt x="687440" y="336846"/>
                  </a:lnTo>
                  <a:lnTo>
                    <a:pt x="1374880" y="0"/>
                  </a:lnTo>
                  <a:close/>
                </a:path>
              </a:pathLst>
            </a:custGeom>
          </p:spPr>
          <p:style>
            <a:lnRef idx="2">
              <a:schemeClr val="accent3">
                <a:hueOff val="-148835"/>
                <a:satOff val="2173"/>
                <a:lumOff val="3987"/>
                <a:alphaOff val="0"/>
              </a:schemeClr>
            </a:lnRef>
            <a:fillRef idx="1">
              <a:schemeClr val="accent3">
                <a:hueOff val="-148835"/>
                <a:satOff val="2173"/>
                <a:lumOff val="3987"/>
                <a:alphaOff val="0"/>
              </a:schemeClr>
            </a:fillRef>
            <a:effectRef idx="0">
              <a:schemeClr val="accent3">
                <a:hueOff val="-148835"/>
                <a:satOff val="2173"/>
                <a:lumOff val="3987"/>
                <a:alphaOff val="0"/>
              </a:schemeClr>
            </a:effectRef>
            <a:fontRef idx="minor">
              <a:schemeClr val="lt1"/>
            </a:fontRef>
          </p:style>
          <p:txBody>
            <a:bodyPr spcFirstLastPara="0" vert="horz" wrap="square" lIns="7620" tIns="488828" rIns="7620" bIns="488828" numCol="1" spcCol="1270" anchor="ctr" anchorCtr="0">
              <a:noAutofit/>
            </a:bodyPr>
            <a:lstStyle/>
            <a:p>
              <a:pPr lvl="0" algn="ctr" defTabSz="533400">
                <a:lnSpc>
                  <a:spcPct val="90000"/>
                </a:lnSpc>
                <a:spcBef>
                  <a:spcPct val="0"/>
                </a:spcBef>
                <a:spcAft>
                  <a:spcPct val="35000"/>
                </a:spcAft>
              </a:pPr>
              <a:r>
                <a:rPr lang="en-US" sz="1200" kern="1200" dirty="0"/>
                <a:t>Forwards</a:t>
              </a:r>
            </a:p>
          </p:txBody>
        </p:sp>
        <p:sp>
          <p:nvSpPr>
            <p:cNvPr id="40" name="Freeform 47">
              <a:extLst>
                <a:ext uri="{FF2B5EF4-FFF2-40B4-BE49-F238E27FC236}">
                  <a16:creationId xmlns:a16="http://schemas.microsoft.com/office/drawing/2014/main" id="{1003E0F8-6DFE-4D44-BFCA-E6312F3615B8}"/>
                </a:ext>
              </a:extLst>
            </p:cNvPr>
            <p:cNvSpPr/>
            <p:nvPr/>
          </p:nvSpPr>
          <p:spPr>
            <a:xfrm>
              <a:off x="3437762" y="2062895"/>
              <a:ext cx="4362348" cy="992030"/>
            </a:xfrm>
            <a:custGeom>
              <a:avLst/>
              <a:gdLst>
                <a:gd name="connsiteX0" fmla="*/ 148948 w 893672"/>
                <a:gd name="connsiteY0" fmla="*/ 0 h 4362347"/>
                <a:gd name="connsiteX1" fmla="*/ 744724 w 893672"/>
                <a:gd name="connsiteY1" fmla="*/ 0 h 4362347"/>
                <a:gd name="connsiteX2" fmla="*/ 893672 w 893672"/>
                <a:gd name="connsiteY2" fmla="*/ 148948 h 4362347"/>
                <a:gd name="connsiteX3" fmla="*/ 893672 w 893672"/>
                <a:gd name="connsiteY3" fmla="*/ 4362347 h 4362347"/>
                <a:gd name="connsiteX4" fmla="*/ 893672 w 893672"/>
                <a:gd name="connsiteY4" fmla="*/ 4362347 h 4362347"/>
                <a:gd name="connsiteX5" fmla="*/ 0 w 893672"/>
                <a:gd name="connsiteY5" fmla="*/ 4362347 h 4362347"/>
                <a:gd name="connsiteX6" fmla="*/ 0 w 893672"/>
                <a:gd name="connsiteY6" fmla="*/ 4362347 h 4362347"/>
                <a:gd name="connsiteX7" fmla="*/ 0 w 893672"/>
                <a:gd name="connsiteY7" fmla="*/ 148948 h 4362347"/>
                <a:gd name="connsiteX8" fmla="*/ 148948 w 893672"/>
                <a:gd name="connsiteY8" fmla="*/ 0 h 4362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3672" h="4362347">
                  <a:moveTo>
                    <a:pt x="893672" y="727072"/>
                  </a:moveTo>
                  <a:lnTo>
                    <a:pt x="893672" y="3635275"/>
                  </a:lnTo>
                  <a:cubicBezTo>
                    <a:pt x="893672" y="4036826"/>
                    <a:pt x="880011" y="4362345"/>
                    <a:pt x="863158" y="4362345"/>
                  </a:cubicBezTo>
                  <a:lnTo>
                    <a:pt x="0" y="4362345"/>
                  </a:lnTo>
                  <a:lnTo>
                    <a:pt x="0" y="4362345"/>
                  </a:lnTo>
                  <a:lnTo>
                    <a:pt x="0" y="2"/>
                  </a:lnTo>
                  <a:lnTo>
                    <a:pt x="0" y="2"/>
                  </a:lnTo>
                  <a:lnTo>
                    <a:pt x="863158" y="2"/>
                  </a:lnTo>
                  <a:cubicBezTo>
                    <a:pt x="880011" y="2"/>
                    <a:pt x="893672" y="325521"/>
                    <a:pt x="893672" y="727072"/>
                  </a:cubicBezTo>
                  <a:close/>
                </a:path>
              </a:pathLst>
            </a:custGeom>
          </p:spPr>
          <p:style>
            <a:lnRef idx="2">
              <a:schemeClr val="accent3">
                <a:hueOff val="-148835"/>
                <a:satOff val="2173"/>
                <a:lumOff val="398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345" tIns="51245" rIns="51245" bIns="51246"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Full hedge for single, usually near-term amount</a:t>
              </a:r>
            </a:p>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No up-front cash out-lay, but up-front obligation to meet currency price</a:t>
              </a:r>
            </a:p>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Full downside protection, but no benefit from favorable moves</a:t>
              </a:r>
            </a:p>
          </p:txBody>
        </p:sp>
        <p:sp>
          <p:nvSpPr>
            <p:cNvPr id="41" name="Freeform 48">
              <a:extLst>
                <a:ext uri="{FF2B5EF4-FFF2-40B4-BE49-F238E27FC236}">
                  <a16:creationId xmlns:a16="http://schemas.microsoft.com/office/drawing/2014/main" id="{5EAC7607-B899-4177-86EC-949CCB136AD2}"/>
                </a:ext>
              </a:extLst>
            </p:cNvPr>
            <p:cNvSpPr/>
            <p:nvPr/>
          </p:nvSpPr>
          <p:spPr>
            <a:xfrm>
              <a:off x="2475346" y="3167793"/>
              <a:ext cx="962416" cy="1526198"/>
            </a:xfrm>
            <a:custGeom>
              <a:avLst/>
              <a:gdLst>
                <a:gd name="connsiteX0" fmla="*/ 0 w 1374880"/>
                <a:gd name="connsiteY0" fmla="*/ 0 h 962416"/>
                <a:gd name="connsiteX1" fmla="*/ 893672 w 1374880"/>
                <a:gd name="connsiteY1" fmla="*/ 0 h 962416"/>
                <a:gd name="connsiteX2" fmla="*/ 1374880 w 1374880"/>
                <a:gd name="connsiteY2" fmla="*/ 481208 h 962416"/>
                <a:gd name="connsiteX3" fmla="*/ 893672 w 1374880"/>
                <a:gd name="connsiteY3" fmla="*/ 962416 h 962416"/>
                <a:gd name="connsiteX4" fmla="*/ 0 w 1374880"/>
                <a:gd name="connsiteY4" fmla="*/ 962416 h 962416"/>
                <a:gd name="connsiteX5" fmla="*/ 481208 w 1374880"/>
                <a:gd name="connsiteY5" fmla="*/ 481208 h 962416"/>
                <a:gd name="connsiteX6" fmla="*/ 0 w 1374880"/>
                <a:gd name="connsiteY6" fmla="*/ 0 h 962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4880" h="962416">
                  <a:moveTo>
                    <a:pt x="1374880" y="0"/>
                  </a:moveTo>
                  <a:lnTo>
                    <a:pt x="1374880" y="625570"/>
                  </a:lnTo>
                  <a:lnTo>
                    <a:pt x="687440" y="962416"/>
                  </a:lnTo>
                  <a:lnTo>
                    <a:pt x="0" y="625570"/>
                  </a:lnTo>
                  <a:lnTo>
                    <a:pt x="0" y="0"/>
                  </a:lnTo>
                  <a:lnTo>
                    <a:pt x="687440" y="336846"/>
                  </a:lnTo>
                  <a:lnTo>
                    <a:pt x="1374880" y="0"/>
                  </a:lnTo>
                  <a:close/>
                </a:path>
              </a:pathLst>
            </a:custGeom>
          </p:spPr>
          <p:style>
            <a:lnRef idx="2">
              <a:schemeClr val="accent3">
                <a:hueOff val="-297671"/>
                <a:satOff val="4345"/>
                <a:lumOff val="7974"/>
                <a:alphaOff val="0"/>
              </a:schemeClr>
            </a:lnRef>
            <a:fillRef idx="1">
              <a:schemeClr val="accent3">
                <a:hueOff val="-297671"/>
                <a:satOff val="4345"/>
                <a:lumOff val="7974"/>
                <a:alphaOff val="0"/>
              </a:schemeClr>
            </a:fillRef>
            <a:effectRef idx="0">
              <a:schemeClr val="accent3">
                <a:hueOff val="-297671"/>
                <a:satOff val="4345"/>
                <a:lumOff val="7974"/>
                <a:alphaOff val="0"/>
              </a:schemeClr>
            </a:effectRef>
            <a:fontRef idx="minor">
              <a:schemeClr val="lt1"/>
            </a:fontRef>
          </p:style>
          <p:txBody>
            <a:bodyPr spcFirstLastPara="0" vert="horz" wrap="square" lIns="7620" tIns="488828" rIns="7620" bIns="488828" numCol="1" spcCol="1270" anchor="ctr" anchorCtr="0">
              <a:noAutofit/>
            </a:bodyPr>
            <a:lstStyle/>
            <a:p>
              <a:pPr lvl="0" algn="ctr" defTabSz="533400">
                <a:lnSpc>
                  <a:spcPct val="90000"/>
                </a:lnSpc>
                <a:spcBef>
                  <a:spcPct val="0"/>
                </a:spcBef>
                <a:spcAft>
                  <a:spcPct val="35000"/>
                </a:spcAft>
              </a:pPr>
              <a:r>
                <a:rPr lang="en-US" sz="1200" kern="1200" dirty="0"/>
                <a:t>Collars</a:t>
              </a:r>
            </a:p>
          </p:txBody>
        </p:sp>
        <p:sp>
          <p:nvSpPr>
            <p:cNvPr id="42" name="Freeform 49">
              <a:extLst>
                <a:ext uri="{FF2B5EF4-FFF2-40B4-BE49-F238E27FC236}">
                  <a16:creationId xmlns:a16="http://schemas.microsoft.com/office/drawing/2014/main" id="{B0458545-F5E8-4DBA-AB6F-76ED50B94642}"/>
                </a:ext>
              </a:extLst>
            </p:cNvPr>
            <p:cNvSpPr/>
            <p:nvPr/>
          </p:nvSpPr>
          <p:spPr>
            <a:xfrm>
              <a:off x="3437762" y="3167792"/>
              <a:ext cx="4362348" cy="992030"/>
            </a:xfrm>
            <a:custGeom>
              <a:avLst/>
              <a:gdLst>
                <a:gd name="connsiteX0" fmla="*/ 148948 w 893672"/>
                <a:gd name="connsiteY0" fmla="*/ 0 h 4362347"/>
                <a:gd name="connsiteX1" fmla="*/ 744724 w 893672"/>
                <a:gd name="connsiteY1" fmla="*/ 0 h 4362347"/>
                <a:gd name="connsiteX2" fmla="*/ 893672 w 893672"/>
                <a:gd name="connsiteY2" fmla="*/ 148948 h 4362347"/>
                <a:gd name="connsiteX3" fmla="*/ 893672 w 893672"/>
                <a:gd name="connsiteY3" fmla="*/ 4362347 h 4362347"/>
                <a:gd name="connsiteX4" fmla="*/ 893672 w 893672"/>
                <a:gd name="connsiteY4" fmla="*/ 4362347 h 4362347"/>
                <a:gd name="connsiteX5" fmla="*/ 0 w 893672"/>
                <a:gd name="connsiteY5" fmla="*/ 4362347 h 4362347"/>
                <a:gd name="connsiteX6" fmla="*/ 0 w 893672"/>
                <a:gd name="connsiteY6" fmla="*/ 4362347 h 4362347"/>
                <a:gd name="connsiteX7" fmla="*/ 0 w 893672"/>
                <a:gd name="connsiteY7" fmla="*/ 148948 h 4362347"/>
                <a:gd name="connsiteX8" fmla="*/ 148948 w 893672"/>
                <a:gd name="connsiteY8" fmla="*/ 0 h 4362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3672" h="4362347">
                  <a:moveTo>
                    <a:pt x="893672" y="727072"/>
                  </a:moveTo>
                  <a:lnTo>
                    <a:pt x="893672" y="3635275"/>
                  </a:lnTo>
                  <a:cubicBezTo>
                    <a:pt x="893672" y="4036826"/>
                    <a:pt x="880011" y="4362345"/>
                    <a:pt x="863158" y="4362345"/>
                  </a:cubicBezTo>
                  <a:lnTo>
                    <a:pt x="0" y="4362345"/>
                  </a:lnTo>
                  <a:lnTo>
                    <a:pt x="0" y="4362345"/>
                  </a:lnTo>
                  <a:lnTo>
                    <a:pt x="0" y="2"/>
                  </a:lnTo>
                  <a:lnTo>
                    <a:pt x="0" y="2"/>
                  </a:lnTo>
                  <a:lnTo>
                    <a:pt x="863158" y="2"/>
                  </a:lnTo>
                  <a:cubicBezTo>
                    <a:pt x="880011" y="2"/>
                    <a:pt x="893672" y="325521"/>
                    <a:pt x="893672" y="727072"/>
                  </a:cubicBezTo>
                  <a:close/>
                </a:path>
              </a:pathLst>
            </a:custGeom>
          </p:spPr>
          <p:style>
            <a:lnRef idx="2">
              <a:schemeClr val="accent3">
                <a:hueOff val="-297671"/>
                <a:satOff val="4345"/>
                <a:lumOff val="797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345" tIns="51246" rIns="51245" bIns="51245"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Partial hedge for covered amounts and terms</a:t>
              </a:r>
            </a:p>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Reduced up-front cost basis</a:t>
              </a:r>
            </a:p>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Partial downside protection, and partial benefit from favorable moves</a:t>
              </a:r>
            </a:p>
          </p:txBody>
        </p:sp>
        <p:sp>
          <p:nvSpPr>
            <p:cNvPr id="43" name="Freeform 50">
              <a:extLst>
                <a:ext uri="{FF2B5EF4-FFF2-40B4-BE49-F238E27FC236}">
                  <a16:creationId xmlns:a16="http://schemas.microsoft.com/office/drawing/2014/main" id="{09BE82BD-8E78-4FEC-B0D5-7D87224B132E}"/>
                </a:ext>
              </a:extLst>
            </p:cNvPr>
            <p:cNvSpPr/>
            <p:nvPr/>
          </p:nvSpPr>
          <p:spPr>
            <a:xfrm>
              <a:off x="2475346" y="4272692"/>
              <a:ext cx="962416" cy="1526198"/>
            </a:xfrm>
            <a:custGeom>
              <a:avLst/>
              <a:gdLst>
                <a:gd name="connsiteX0" fmla="*/ 0 w 1374880"/>
                <a:gd name="connsiteY0" fmla="*/ 0 h 962416"/>
                <a:gd name="connsiteX1" fmla="*/ 893672 w 1374880"/>
                <a:gd name="connsiteY1" fmla="*/ 0 h 962416"/>
                <a:gd name="connsiteX2" fmla="*/ 1374880 w 1374880"/>
                <a:gd name="connsiteY2" fmla="*/ 481208 h 962416"/>
                <a:gd name="connsiteX3" fmla="*/ 893672 w 1374880"/>
                <a:gd name="connsiteY3" fmla="*/ 962416 h 962416"/>
                <a:gd name="connsiteX4" fmla="*/ 0 w 1374880"/>
                <a:gd name="connsiteY4" fmla="*/ 962416 h 962416"/>
                <a:gd name="connsiteX5" fmla="*/ 481208 w 1374880"/>
                <a:gd name="connsiteY5" fmla="*/ 481208 h 962416"/>
                <a:gd name="connsiteX6" fmla="*/ 0 w 1374880"/>
                <a:gd name="connsiteY6" fmla="*/ 0 h 962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4880" h="962416">
                  <a:moveTo>
                    <a:pt x="1374880" y="0"/>
                  </a:moveTo>
                  <a:lnTo>
                    <a:pt x="1374880" y="625570"/>
                  </a:lnTo>
                  <a:lnTo>
                    <a:pt x="687440" y="962416"/>
                  </a:lnTo>
                  <a:lnTo>
                    <a:pt x="0" y="625570"/>
                  </a:lnTo>
                  <a:lnTo>
                    <a:pt x="0" y="0"/>
                  </a:lnTo>
                  <a:lnTo>
                    <a:pt x="687440" y="336846"/>
                  </a:lnTo>
                  <a:lnTo>
                    <a:pt x="1374880" y="0"/>
                  </a:lnTo>
                  <a:close/>
                </a:path>
              </a:pathLst>
            </a:custGeom>
          </p:spPr>
          <p:style>
            <a:lnRef idx="2">
              <a:schemeClr val="accent3">
                <a:hueOff val="-446506"/>
                <a:satOff val="6518"/>
                <a:lumOff val="11961"/>
                <a:alphaOff val="0"/>
              </a:schemeClr>
            </a:lnRef>
            <a:fillRef idx="1">
              <a:schemeClr val="accent3">
                <a:hueOff val="-446506"/>
                <a:satOff val="6518"/>
                <a:lumOff val="11961"/>
                <a:alphaOff val="0"/>
              </a:schemeClr>
            </a:fillRef>
            <a:effectRef idx="0">
              <a:schemeClr val="accent3">
                <a:hueOff val="-446506"/>
                <a:satOff val="6518"/>
                <a:lumOff val="11961"/>
                <a:alphaOff val="0"/>
              </a:schemeClr>
            </a:effectRef>
            <a:fontRef idx="minor">
              <a:schemeClr val="lt1"/>
            </a:fontRef>
          </p:style>
          <p:txBody>
            <a:bodyPr spcFirstLastPara="0" vert="horz" wrap="square" lIns="7620" tIns="488828" rIns="7620" bIns="488828" numCol="1" spcCol="1270" anchor="ctr" anchorCtr="0">
              <a:noAutofit/>
            </a:bodyPr>
            <a:lstStyle/>
            <a:p>
              <a:pPr lvl="0" algn="ctr" defTabSz="533400">
                <a:lnSpc>
                  <a:spcPct val="90000"/>
                </a:lnSpc>
                <a:spcBef>
                  <a:spcPct val="0"/>
                </a:spcBef>
                <a:spcAft>
                  <a:spcPct val="35000"/>
                </a:spcAft>
              </a:pPr>
              <a:r>
                <a:rPr lang="en-US" sz="1200" kern="1200" dirty="0"/>
                <a:t>Options</a:t>
              </a:r>
            </a:p>
          </p:txBody>
        </p:sp>
        <p:sp>
          <p:nvSpPr>
            <p:cNvPr id="44" name="Freeform 51">
              <a:extLst>
                <a:ext uri="{FF2B5EF4-FFF2-40B4-BE49-F238E27FC236}">
                  <a16:creationId xmlns:a16="http://schemas.microsoft.com/office/drawing/2014/main" id="{D03B8E20-565C-488C-8551-6F5B49582BA6}"/>
                </a:ext>
              </a:extLst>
            </p:cNvPr>
            <p:cNvSpPr/>
            <p:nvPr/>
          </p:nvSpPr>
          <p:spPr>
            <a:xfrm>
              <a:off x="3437762" y="4272691"/>
              <a:ext cx="4362348" cy="992030"/>
            </a:xfrm>
            <a:custGeom>
              <a:avLst/>
              <a:gdLst>
                <a:gd name="connsiteX0" fmla="*/ 148948 w 893672"/>
                <a:gd name="connsiteY0" fmla="*/ 0 h 4362347"/>
                <a:gd name="connsiteX1" fmla="*/ 744724 w 893672"/>
                <a:gd name="connsiteY1" fmla="*/ 0 h 4362347"/>
                <a:gd name="connsiteX2" fmla="*/ 893672 w 893672"/>
                <a:gd name="connsiteY2" fmla="*/ 148948 h 4362347"/>
                <a:gd name="connsiteX3" fmla="*/ 893672 w 893672"/>
                <a:gd name="connsiteY3" fmla="*/ 4362347 h 4362347"/>
                <a:gd name="connsiteX4" fmla="*/ 893672 w 893672"/>
                <a:gd name="connsiteY4" fmla="*/ 4362347 h 4362347"/>
                <a:gd name="connsiteX5" fmla="*/ 0 w 893672"/>
                <a:gd name="connsiteY5" fmla="*/ 4362347 h 4362347"/>
                <a:gd name="connsiteX6" fmla="*/ 0 w 893672"/>
                <a:gd name="connsiteY6" fmla="*/ 4362347 h 4362347"/>
                <a:gd name="connsiteX7" fmla="*/ 0 w 893672"/>
                <a:gd name="connsiteY7" fmla="*/ 148948 h 4362347"/>
                <a:gd name="connsiteX8" fmla="*/ 148948 w 893672"/>
                <a:gd name="connsiteY8" fmla="*/ 0 h 4362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3672" h="4362347">
                  <a:moveTo>
                    <a:pt x="893672" y="727072"/>
                  </a:moveTo>
                  <a:lnTo>
                    <a:pt x="893672" y="3635275"/>
                  </a:lnTo>
                  <a:cubicBezTo>
                    <a:pt x="893672" y="4036826"/>
                    <a:pt x="880011" y="4362345"/>
                    <a:pt x="863158" y="4362345"/>
                  </a:cubicBezTo>
                  <a:lnTo>
                    <a:pt x="0" y="4362345"/>
                  </a:lnTo>
                  <a:lnTo>
                    <a:pt x="0" y="4362345"/>
                  </a:lnTo>
                  <a:lnTo>
                    <a:pt x="0" y="2"/>
                  </a:lnTo>
                  <a:lnTo>
                    <a:pt x="0" y="2"/>
                  </a:lnTo>
                  <a:lnTo>
                    <a:pt x="863158" y="2"/>
                  </a:lnTo>
                  <a:cubicBezTo>
                    <a:pt x="880011" y="2"/>
                    <a:pt x="893672" y="325521"/>
                    <a:pt x="893672" y="727072"/>
                  </a:cubicBezTo>
                  <a:close/>
                </a:path>
              </a:pathLst>
            </a:custGeom>
          </p:spPr>
          <p:style>
            <a:lnRef idx="2">
              <a:schemeClr val="accent3">
                <a:hueOff val="-446506"/>
                <a:satOff val="6518"/>
                <a:lumOff val="1196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345" tIns="51246" rIns="51245" bIns="51245"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Partial hedge for single, fixed payment</a:t>
              </a:r>
            </a:p>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Upfront premium payable with no obligation to settle at maturity</a:t>
              </a:r>
            </a:p>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Full downside protection, and full benefit of favorable moves</a:t>
              </a:r>
            </a:p>
          </p:txBody>
        </p:sp>
        <p:grpSp>
          <p:nvGrpSpPr>
            <p:cNvPr id="45" name="Group 44">
              <a:extLst>
                <a:ext uri="{FF2B5EF4-FFF2-40B4-BE49-F238E27FC236}">
                  <a16:creationId xmlns:a16="http://schemas.microsoft.com/office/drawing/2014/main" id="{BDE935E9-4AB6-4FDF-AC8D-BF820F80681C}"/>
                </a:ext>
              </a:extLst>
            </p:cNvPr>
            <p:cNvGrpSpPr/>
            <p:nvPr/>
          </p:nvGrpSpPr>
          <p:grpSpPr>
            <a:xfrm>
              <a:off x="8086558" y="929880"/>
              <a:ext cx="2981243" cy="938751"/>
              <a:chOff x="1010963" y="2812"/>
              <a:chExt cx="4313800" cy="938751"/>
            </a:xfrm>
          </p:grpSpPr>
          <p:sp>
            <p:nvSpPr>
              <p:cNvPr id="67" name="Round Same Side Corner Rectangle 16">
                <a:extLst>
                  <a:ext uri="{FF2B5EF4-FFF2-40B4-BE49-F238E27FC236}">
                    <a16:creationId xmlns:a16="http://schemas.microsoft.com/office/drawing/2014/main" id="{99D03D2F-B8F9-4FE3-BE68-2D012F3AD717}"/>
                  </a:ext>
                </a:extLst>
              </p:cNvPr>
              <p:cNvSpPr/>
              <p:nvPr/>
            </p:nvSpPr>
            <p:spPr>
              <a:xfrm rot="5400000">
                <a:off x="2698487" y="-1684712"/>
                <a:ext cx="938751" cy="4313800"/>
              </a:xfrm>
              <a:prstGeom prst="round2SameRect">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8" name="Round Same Side Corner Rectangle 4">
                <a:extLst>
                  <a:ext uri="{FF2B5EF4-FFF2-40B4-BE49-F238E27FC236}">
                    <a16:creationId xmlns:a16="http://schemas.microsoft.com/office/drawing/2014/main" id="{8A0473AA-B805-4E11-BB6E-24DD1B201FB8}"/>
                  </a:ext>
                </a:extLst>
              </p:cNvPr>
              <p:cNvSpPr txBox="1"/>
              <p:nvPr/>
            </p:nvSpPr>
            <p:spPr>
              <a:xfrm>
                <a:off x="1010963" y="48638"/>
                <a:ext cx="4267974" cy="8470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7620" rIns="7620" bIns="7620" numCol="1" spcCol="1270" anchor="ctr" anchorCtr="0">
                <a:noAutofit/>
              </a:bodyPr>
              <a:lstStyle/>
              <a:p>
                <a:pPr marL="171450" lvl="1" indent="-171450" defTabSz="533400">
                  <a:lnSpc>
                    <a:spcPct val="90000"/>
                  </a:lnSpc>
                  <a:spcBef>
                    <a:spcPct val="0"/>
                  </a:spcBef>
                  <a:spcAft>
                    <a:spcPct val="15000"/>
                  </a:spcAft>
                  <a:buFont typeface="Courier New" panose="02070309020205020404" pitchFamily="49" charset="0"/>
                  <a:buChar char="o"/>
                </a:pPr>
                <a:r>
                  <a:rPr lang="en-US" sz="1100" dirty="0"/>
                  <a:t>Recommended for high-certainty of long-term and interim </a:t>
                </a:r>
                <a:r>
                  <a:rPr lang="en-US" sz="1100" dirty="0" err="1"/>
                  <a:t>cashflows</a:t>
                </a:r>
                <a:endParaRPr lang="en-US" sz="1100" dirty="0"/>
              </a:p>
              <a:p>
                <a:pPr marL="171450" lvl="1" indent="-171450" defTabSz="533400">
                  <a:lnSpc>
                    <a:spcPct val="90000"/>
                  </a:lnSpc>
                  <a:spcBef>
                    <a:spcPct val="0"/>
                  </a:spcBef>
                  <a:spcAft>
                    <a:spcPct val="15000"/>
                  </a:spcAft>
                  <a:buFont typeface="Courier New" panose="02070309020205020404" pitchFamily="49" charset="0"/>
                  <a:buChar char="o"/>
                </a:pPr>
                <a:r>
                  <a:rPr lang="en-US" sz="1100" dirty="0"/>
                  <a:t>Long-term debt</a:t>
                </a:r>
              </a:p>
            </p:txBody>
          </p:sp>
        </p:grpSp>
        <p:grpSp>
          <p:nvGrpSpPr>
            <p:cNvPr id="46" name="Group 45">
              <a:extLst>
                <a:ext uri="{FF2B5EF4-FFF2-40B4-BE49-F238E27FC236}">
                  <a16:creationId xmlns:a16="http://schemas.microsoft.com/office/drawing/2014/main" id="{97FAF355-EF07-43D4-9CBF-48737D349B11}"/>
                </a:ext>
              </a:extLst>
            </p:cNvPr>
            <p:cNvGrpSpPr/>
            <p:nvPr/>
          </p:nvGrpSpPr>
          <p:grpSpPr>
            <a:xfrm>
              <a:off x="8102394" y="2044678"/>
              <a:ext cx="2981243" cy="938751"/>
              <a:chOff x="1010963" y="1302401"/>
              <a:chExt cx="4313800" cy="938751"/>
            </a:xfrm>
          </p:grpSpPr>
          <p:sp>
            <p:nvSpPr>
              <p:cNvPr id="65" name="Round Same Side Corner Rectangle 14">
                <a:extLst>
                  <a:ext uri="{FF2B5EF4-FFF2-40B4-BE49-F238E27FC236}">
                    <a16:creationId xmlns:a16="http://schemas.microsoft.com/office/drawing/2014/main" id="{BB5538CB-E713-4C19-AB6B-6474EF4F6C68}"/>
                  </a:ext>
                </a:extLst>
              </p:cNvPr>
              <p:cNvSpPr/>
              <p:nvPr/>
            </p:nvSpPr>
            <p:spPr>
              <a:xfrm rot="5400000">
                <a:off x="2698487" y="-385123"/>
                <a:ext cx="938751" cy="4313800"/>
              </a:xfrm>
              <a:prstGeom prst="round2SameRect">
                <a:avLst/>
              </a:prstGeom>
            </p:spPr>
            <p:style>
              <a:lnRef idx="2">
                <a:schemeClr val="accent3">
                  <a:hueOff val="-148835"/>
                  <a:satOff val="2173"/>
                  <a:lumOff val="398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6" name="Round Same Side Corner Rectangle 6">
                <a:extLst>
                  <a:ext uri="{FF2B5EF4-FFF2-40B4-BE49-F238E27FC236}">
                    <a16:creationId xmlns:a16="http://schemas.microsoft.com/office/drawing/2014/main" id="{B133B3E2-D527-4B2A-99F9-EBB663499E89}"/>
                  </a:ext>
                </a:extLst>
              </p:cNvPr>
              <p:cNvSpPr txBox="1"/>
              <p:nvPr/>
            </p:nvSpPr>
            <p:spPr>
              <a:xfrm>
                <a:off x="1010963" y="1348227"/>
                <a:ext cx="4267974" cy="8470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7620" rIns="7620" bIns="7620" numCol="1" spcCol="1270" anchor="ctr" anchorCtr="0">
                <a:noAutofit/>
              </a:bodyPr>
              <a:lstStyle/>
              <a:p>
                <a:pPr marL="171450" lvl="1" indent="-171450" defTabSz="533400">
                  <a:lnSpc>
                    <a:spcPct val="90000"/>
                  </a:lnSpc>
                  <a:spcBef>
                    <a:spcPct val="0"/>
                  </a:spcBef>
                  <a:spcAft>
                    <a:spcPct val="15000"/>
                  </a:spcAft>
                  <a:buFont typeface="Courier New" panose="02070309020205020404" pitchFamily="49" charset="0"/>
                  <a:buChar char="o"/>
                </a:pPr>
                <a:r>
                  <a:rPr lang="en-US" sz="1100" dirty="0"/>
                  <a:t>Recommended for high-certainty of near-term </a:t>
                </a:r>
                <a:r>
                  <a:rPr lang="en-US" sz="1100" dirty="0" err="1"/>
                  <a:t>cashflows</a:t>
                </a:r>
                <a:endParaRPr lang="en-US" sz="1100" dirty="0"/>
              </a:p>
              <a:p>
                <a:pPr marL="171450" lvl="1" indent="-171450" defTabSz="533400">
                  <a:lnSpc>
                    <a:spcPct val="90000"/>
                  </a:lnSpc>
                  <a:spcBef>
                    <a:spcPct val="0"/>
                  </a:spcBef>
                  <a:spcAft>
                    <a:spcPct val="15000"/>
                  </a:spcAft>
                  <a:buFont typeface="Courier New" panose="02070309020205020404" pitchFamily="49" charset="0"/>
                  <a:buChar char="o"/>
                </a:pPr>
                <a:r>
                  <a:rPr lang="en-US" sz="1100" dirty="0"/>
                  <a:t>Short-term debt or obligations (e.g. fund disbursements)</a:t>
                </a:r>
                <a:endParaRPr lang="en-US" sz="1100" kern="1200" dirty="0"/>
              </a:p>
            </p:txBody>
          </p:sp>
        </p:grpSp>
        <p:grpSp>
          <p:nvGrpSpPr>
            <p:cNvPr id="47" name="Group 46">
              <a:extLst>
                <a:ext uri="{FF2B5EF4-FFF2-40B4-BE49-F238E27FC236}">
                  <a16:creationId xmlns:a16="http://schemas.microsoft.com/office/drawing/2014/main" id="{92BEF22C-C844-4049-BB5F-A7BAB4637B5A}"/>
                </a:ext>
              </a:extLst>
            </p:cNvPr>
            <p:cNvGrpSpPr/>
            <p:nvPr/>
          </p:nvGrpSpPr>
          <p:grpSpPr>
            <a:xfrm>
              <a:off x="8102394" y="3149073"/>
              <a:ext cx="2981243" cy="938751"/>
              <a:chOff x="1010963" y="2601989"/>
              <a:chExt cx="4313800" cy="938751"/>
            </a:xfrm>
          </p:grpSpPr>
          <p:sp>
            <p:nvSpPr>
              <p:cNvPr id="63" name="Round Same Side Corner Rectangle 12">
                <a:extLst>
                  <a:ext uri="{FF2B5EF4-FFF2-40B4-BE49-F238E27FC236}">
                    <a16:creationId xmlns:a16="http://schemas.microsoft.com/office/drawing/2014/main" id="{9441CAE4-FCA6-465B-A423-BDA73E4FEF22}"/>
                  </a:ext>
                </a:extLst>
              </p:cNvPr>
              <p:cNvSpPr/>
              <p:nvPr/>
            </p:nvSpPr>
            <p:spPr>
              <a:xfrm rot="5400000">
                <a:off x="2698487" y="914465"/>
                <a:ext cx="938751" cy="4313800"/>
              </a:xfrm>
              <a:prstGeom prst="round2SameRect">
                <a:avLst/>
              </a:prstGeom>
            </p:spPr>
            <p:style>
              <a:lnRef idx="2">
                <a:schemeClr val="accent3">
                  <a:hueOff val="-297671"/>
                  <a:satOff val="4345"/>
                  <a:lumOff val="797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4" name="Round Same Side Corner Rectangle 8">
                <a:extLst>
                  <a:ext uri="{FF2B5EF4-FFF2-40B4-BE49-F238E27FC236}">
                    <a16:creationId xmlns:a16="http://schemas.microsoft.com/office/drawing/2014/main" id="{3956EDBA-D942-4BB0-92F4-C513505CC730}"/>
                  </a:ext>
                </a:extLst>
              </p:cNvPr>
              <p:cNvSpPr txBox="1"/>
              <p:nvPr/>
            </p:nvSpPr>
            <p:spPr>
              <a:xfrm>
                <a:off x="1010963" y="2647815"/>
                <a:ext cx="4267974" cy="8470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7620" rIns="7620" bIns="7620" numCol="1" spcCol="1270" anchor="ctr" anchorCtr="0">
                <a:noAutofit/>
              </a:bodyPr>
              <a:lstStyle/>
              <a:p>
                <a:pPr marL="171450" lvl="1" indent="-171450" defTabSz="533400">
                  <a:lnSpc>
                    <a:spcPct val="90000"/>
                  </a:lnSpc>
                  <a:spcBef>
                    <a:spcPct val="0"/>
                  </a:spcBef>
                  <a:spcAft>
                    <a:spcPct val="15000"/>
                  </a:spcAft>
                  <a:buFont typeface="Courier New" panose="02070309020205020404" pitchFamily="49" charset="0"/>
                  <a:buChar char="o"/>
                </a:pPr>
                <a:r>
                  <a:rPr lang="en-US" sz="1100" dirty="0"/>
                  <a:t>Considered with improving transaction information</a:t>
                </a:r>
              </a:p>
              <a:p>
                <a:pPr marL="171450" lvl="1" indent="-171450" defTabSz="533400">
                  <a:lnSpc>
                    <a:spcPct val="90000"/>
                  </a:lnSpc>
                  <a:spcBef>
                    <a:spcPct val="0"/>
                  </a:spcBef>
                  <a:spcAft>
                    <a:spcPct val="15000"/>
                  </a:spcAft>
                  <a:buFont typeface="Courier New" panose="02070309020205020404" pitchFamily="49" charset="0"/>
                  <a:buChar char="o"/>
                </a:pPr>
                <a:r>
                  <a:rPr lang="en-US" sz="1100" kern="1200" dirty="0"/>
                  <a:t>Long-term debt with partial LCY upside / downside exposure</a:t>
                </a:r>
              </a:p>
            </p:txBody>
          </p:sp>
        </p:grpSp>
        <p:sp>
          <p:nvSpPr>
            <p:cNvPr id="48" name="Round Same Side Corner Rectangle 11">
              <a:extLst>
                <a:ext uri="{FF2B5EF4-FFF2-40B4-BE49-F238E27FC236}">
                  <a16:creationId xmlns:a16="http://schemas.microsoft.com/office/drawing/2014/main" id="{F58FC87D-6DF9-4A88-A3D1-158651E5B2AA}"/>
                </a:ext>
              </a:extLst>
            </p:cNvPr>
            <p:cNvSpPr/>
            <p:nvPr/>
          </p:nvSpPr>
          <p:spPr>
            <a:xfrm rot="5400000">
              <a:off x="9123640" y="3818492"/>
              <a:ext cx="938751" cy="2981243"/>
            </a:xfrm>
            <a:prstGeom prst="round2Same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7620" rIns="7620" bIns="7620" numCol="1" spcCol="1270" anchor="ctr" anchorCtr="0">
              <a:noAutofit/>
            </a:bodyPr>
            <a:lstStyle/>
            <a:p>
              <a:endParaRPr lang="en-US" dirty="0"/>
            </a:p>
          </p:txBody>
        </p:sp>
        <p:sp>
          <p:nvSpPr>
            <p:cNvPr id="49" name="Up-Down Arrow 5">
              <a:extLst>
                <a:ext uri="{FF2B5EF4-FFF2-40B4-BE49-F238E27FC236}">
                  <a16:creationId xmlns:a16="http://schemas.microsoft.com/office/drawing/2014/main" id="{A473B226-E5F9-468A-BD3C-33FC9E1042D0}"/>
                </a:ext>
              </a:extLst>
            </p:cNvPr>
            <p:cNvSpPr/>
            <p:nvPr/>
          </p:nvSpPr>
          <p:spPr>
            <a:xfrm>
              <a:off x="1489372" y="1138796"/>
              <a:ext cx="868218" cy="49512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err="1"/>
                <a:t>Cashflow</a:t>
              </a:r>
              <a:r>
                <a:rPr lang="en-US" sz="1200" dirty="0"/>
                <a:t> Certainty</a:t>
              </a:r>
            </a:p>
          </p:txBody>
        </p:sp>
        <p:grpSp>
          <p:nvGrpSpPr>
            <p:cNvPr id="50" name="Group 49">
              <a:extLst>
                <a:ext uri="{FF2B5EF4-FFF2-40B4-BE49-F238E27FC236}">
                  <a16:creationId xmlns:a16="http://schemas.microsoft.com/office/drawing/2014/main" id="{C8FC0B0F-D44A-475D-99CA-97422BDF184E}"/>
                </a:ext>
              </a:extLst>
            </p:cNvPr>
            <p:cNvGrpSpPr/>
            <p:nvPr/>
          </p:nvGrpSpPr>
          <p:grpSpPr>
            <a:xfrm>
              <a:off x="8070724" y="4273377"/>
              <a:ext cx="2981243" cy="938751"/>
              <a:chOff x="1010963" y="2601989"/>
              <a:chExt cx="4313800" cy="938751"/>
            </a:xfrm>
          </p:grpSpPr>
          <p:sp>
            <p:nvSpPr>
              <p:cNvPr id="61" name="Round Same Side Corner Rectangle 22">
                <a:extLst>
                  <a:ext uri="{FF2B5EF4-FFF2-40B4-BE49-F238E27FC236}">
                    <a16:creationId xmlns:a16="http://schemas.microsoft.com/office/drawing/2014/main" id="{1F802828-8A4C-46F3-8815-F75B46AD4F2C}"/>
                  </a:ext>
                </a:extLst>
              </p:cNvPr>
              <p:cNvSpPr/>
              <p:nvPr/>
            </p:nvSpPr>
            <p:spPr>
              <a:xfrm rot="5400000">
                <a:off x="2698487" y="914465"/>
                <a:ext cx="938751" cy="4313800"/>
              </a:xfrm>
              <a:prstGeom prst="round2SameRect">
                <a:avLst/>
              </a:prstGeom>
            </p:spPr>
            <p:style>
              <a:lnRef idx="2">
                <a:schemeClr val="accent3">
                  <a:hueOff val="-297671"/>
                  <a:satOff val="4345"/>
                  <a:lumOff val="797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2" name="Round Same Side Corner Rectangle 8">
                <a:extLst>
                  <a:ext uri="{FF2B5EF4-FFF2-40B4-BE49-F238E27FC236}">
                    <a16:creationId xmlns:a16="http://schemas.microsoft.com/office/drawing/2014/main" id="{5232CACB-F2F1-4A22-88DF-581341EEE3F8}"/>
                  </a:ext>
                </a:extLst>
              </p:cNvPr>
              <p:cNvSpPr txBox="1"/>
              <p:nvPr/>
            </p:nvSpPr>
            <p:spPr>
              <a:xfrm>
                <a:off x="1010963" y="2647815"/>
                <a:ext cx="4267974" cy="8470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7620" rIns="7620" bIns="7620" numCol="1" spcCol="1270" anchor="ctr" anchorCtr="0">
                <a:noAutofit/>
              </a:bodyPr>
              <a:lstStyle/>
              <a:p>
                <a:pPr marL="171450" lvl="1" indent="-171450" defTabSz="533400">
                  <a:lnSpc>
                    <a:spcPct val="90000"/>
                  </a:lnSpc>
                  <a:spcBef>
                    <a:spcPct val="0"/>
                  </a:spcBef>
                  <a:spcAft>
                    <a:spcPct val="15000"/>
                  </a:spcAft>
                  <a:buFont typeface="Courier New" panose="02070309020205020404" pitchFamily="49" charset="0"/>
                  <a:buChar char="o"/>
                </a:pPr>
                <a:r>
                  <a:rPr lang="en-US" sz="1100" dirty="0"/>
                  <a:t>Recommended for </a:t>
                </a:r>
                <a:r>
                  <a:rPr lang="en-US" sz="1100" dirty="0" err="1"/>
                  <a:t>cashflows</a:t>
                </a:r>
                <a:r>
                  <a:rPr lang="en-US" sz="1100" dirty="0"/>
                  <a:t> with high degree of contingency</a:t>
                </a:r>
              </a:p>
              <a:p>
                <a:pPr marL="171450" lvl="1" indent="-171450" defTabSz="533400">
                  <a:lnSpc>
                    <a:spcPct val="90000"/>
                  </a:lnSpc>
                  <a:spcBef>
                    <a:spcPct val="0"/>
                  </a:spcBef>
                  <a:spcAft>
                    <a:spcPct val="15000"/>
                  </a:spcAft>
                  <a:buFont typeface="Courier New" panose="02070309020205020404" pitchFamily="49" charset="0"/>
                  <a:buChar char="o"/>
                </a:pPr>
                <a:r>
                  <a:rPr lang="en-US" sz="1100" dirty="0"/>
                  <a:t>Equity investments partial coverage of expected dividends</a:t>
                </a:r>
                <a:endParaRPr lang="en-US" sz="1100" kern="1200" dirty="0"/>
              </a:p>
            </p:txBody>
          </p:sp>
        </p:grpSp>
        <p:sp>
          <p:nvSpPr>
            <p:cNvPr id="51" name="Up-Down Arrow 27">
              <a:extLst>
                <a:ext uri="{FF2B5EF4-FFF2-40B4-BE49-F238E27FC236}">
                  <a16:creationId xmlns:a16="http://schemas.microsoft.com/office/drawing/2014/main" id="{BCA8CFDF-9A83-4FDB-92B9-0909B20760B9}"/>
                </a:ext>
              </a:extLst>
            </p:cNvPr>
            <p:cNvSpPr/>
            <p:nvPr/>
          </p:nvSpPr>
          <p:spPr>
            <a:xfrm>
              <a:off x="589484" y="1138796"/>
              <a:ext cx="868218" cy="49512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a:t>Hedge Cost/ Protection</a:t>
              </a:r>
            </a:p>
          </p:txBody>
        </p:sp>
        <p:sp>
          <p:nvSpPr>
            <p:cNvPr id="52" name="TextBox 51">
              <a:extLst>
                <a:ext uri="{FF2B5EF4-FFF2-40B4-BE49-F238E27FC236}">
                  <a16:creationId xmlns:a16="http://schemas.microsoft.com/office/drawing/2014/main" id="{73A399E8-E947-4721-9295-35E5E0CF3CDC}"/>
                </a:ext>
              </a:extLst>
            </p:cNvPr>
            <p:cNvSpPr txBox="1"/>
            <p:nvPr/>
          </p:nvSpPr>
          <p:spPr>
            <a:xfrm>
              <a:off x="913889" y="6079612"/>
              <a:ext cx="1095172" cy="330744"/>
            </a:xfrm>
            <a:prstGeom prst="rect">
              <a:avLst/>
            </a:prstGeom>
            <a:noFill/>
          </p:spPr>
          <p:txBody>
            <a:bodyPr wrap="none" rtlCol="0">
              <a:spAutoFit/>
            </a:bodyPr>
            <a:lstStyle/>
            <a:p>
              <a:r>
                <a:rPr lang="en-US" sz="1200" b="1" dirty="0"/>
                <a:t>Low / Equity</a:t>
              </a:r>
            </a:p>
          </p:txBody>
        </p:sp>
        <p:sp>
          <p:nvSpPr>
            <p:cNvPr id="53" name="TextBox 52">
              <a:extLst>
                <a:ext uri="{FF2B5EF4-FFF2-40B4-BE49-F238E27FC236}">
                  <a16:creationId xmlns:a16="http://schemas.microsoft.com/office/drawing/2014/main" id="{AF7659B5-DF8A-4C0B-8258-7B68A4BC53BD}"/>
                </a:ext>
              </a:extLst>
            </p:cNvPr>
            <p:cNvSpPr txBox="1"/>
            <p:nvPr/>
          </p:nvSpPr>
          <p:spPr>
            <a:xfrm>
              <a:off x="957578" y="861797"/>
              <a:ext cx="998991" cy="330744"/>
            </a:xfrm>
            <a:prstGeom prst="rect">
              <a:avLst/>
            </a:prstGeom>
            <a:noFill/>
          </p:spPr>
          <p:txBody>
            <a:bodyPr wrap="none" rtlCol="0">
              <a:spAutoFit/>
            </a:bodyPr>
            <a:lstStyle/>
            <a:p>
              <a:r>
                <a:rPr lang="en-US" sz="1200" b="1" dirty="0"/>
                <a:t>High / Debt</a:t>
              </a:r>
            </a:p>
          </p:txBody>
        </p:sp>
        <p:grpSp>
          <p:nvGrpSpPr>
            <p:cNvPr id="54" name="Group 53">
              <a:extLst>
                <a:ext uri="{FF2B5EF4-FFF2-40B4-BE49-F238E27FC236}">
                  <a16:creationId xmlns:a16="http://schemas.microsoft.com/office/drawing/2014/main" id="{19072E94-69EE-43E1-9429-EBD32B93DBD4}"/>
                </a:ext>
              </a:extLst>
            </p:cNvPr>
            <p:cNvGrpSpPr/>
            <p:nvPr/>
          </p:nvGrpSpPr>
          <p:grpSpPr>
            <a:xfrm>
              <a:off x="8102394" y="5370631"/>
              <a:ext cx="2981243" cy="938751"/>
              <a:chOff x="1010963" y="2601989"/>
              <a:chExt cx="4313800" cy="938751"/>
            </a:xfrm>
          </p:grpSpPr>
          <p:sp>
            <p:nvSpPr>
              <p:cNvPr id="59" name="Round Same Side Corner Rectangle 35">
                <a:extLst>
                  <a:ext uri="{FF2B5EF4-FFF2-40B4-BE49-F238E27FC236}">
                    <a16:creationId xmlns:a16="http://schemas.microsoft.com/office/drawing/2014/main" id="{D8EA356C-AC1D-4B9F-A25D-CA03F0DC55D1}"/>
                  </a:ext>
                </a:extLst>
              </p:cNvPr>
              <p:cNvSpPr/>
              <p:nvPr/>
            </p:nvSpPr>
            <p:spPr>
              <a:xfrm rot="5400000">
                <a:off x="2698487" y="914465"/>
                <a:ext cx="938751" cy="4313800"/>
              </a:xfrm>
              <a:prstGeom prst="round2SameRect">
                <a:avLst/>
              </a:prstGeom>
            </p:spPr>
            <p:style>
              <a:lnRef idx="2">
                <a:schemeClr val="accent3">
                  <a:hueOff val="-297671"/>
                  <a:satOff val="4345"/>
                  <a:lumOff val="797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0" name="Round Same Side Corner Rectangle 8">
                <a:extLst>
                  <a:ext uri="{FF2B5EF4-FFF2-40B4-BE49-F238E27FC236}">
                    <a16:creationId xmlns:a16="http://schemas.microsoft.com/office/drawing/2014/main" id="{4751CDCB-CBAA-4768-8DAA-2B8A49A20676}"/>
                  </a:ext>
                </a:extLst>
              </p:cNvPr>
              <p:cNvSpPr txBox="1"/>
              <p:nvPr/>
            </p:nvSpPr>
            <p:spPr>
              <a:xfrm>
                <a:off x="1010963" y="2661670"/>
                <a:ext cx="4267974" cy="8470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7620" rIns="7620" bIns="7620" numCol="1" spcCol="1270" anchor="ctr" anchorCtr="0">
                <a:noAutofit/>
              </a:bodyPr>
              <a:lstStyle/>
              <a:p>
                <a:pPr marL="171450" lvl="1" indent="-171450" defTabSz="533400">
                  <a:lnSpc>
                    <a:spcPct val="90000"/>
                  </a:lnSpc>
                  <a:spcBef>
                    <a:spcPct val="0"/>
                  </a:spcBef>
                  <a:spcAft>
                    <a:spcPct val="15000"/>
                  </a:spcAft>
                  <a:buFont typeface="Courier New" panose="02070309020205020404" pitchFamily="49" charset="0"/>
                  <a:buChar char="o"/>
                </a:pPr>
                <a:r>
                  <a:rPr lang="en-US" sz="1100" dirty="0"/>
                  <a:t>Recommended for </a:t>
                </a:r>
                <a:r>
                  <a:rPr lang="en-US" sz="1100" dirty="0" err="1"/>
                  <a:t>cashflows</a:t>
                </a:r>
                <a:r>
                  <a:rPr lang="en-US" sz="1100" dirty="0"/>
                  <a:t> with high degree of uncertainty and markets with inefficient financial product pricing</a:t>
                </a:r>
              </a:p>
              <a:p>
                <a:pPr marL="171450" lvl="1" indent="-171450" defTabSz="533400">
                  <a:lnSpc>
                    <a:spcPct val="90000"/>
                  </a:lnSpc>
                  <a:spcBef>
                    <a:spcPct val="0"/>
                  </a:spcBef>
                  <a:spcAft>
                    <a:spcPct val="15000"/>
                  </a:spcAft>
                  <a:buFont typeface="Courier New" panose="02070309020205020404" pitchFamily="49" charset="0"/>
                  <a:buChar char="o"/>
                </a:pPr>
                <a:r>
                  <a:rPr lang="en-US" sz="1100" kern="1200" dirty="0"/>
                  <a:t>Growth equity investments</a:t>
                </a:r>
              </a:p>
            </p:txBody>
          </p:sp>
        </p:grpSp>
        <p:grpSp>
          <p:nvGrpSpPr>
            <p:cNvPr id="55" name="Group 54">
              <a:extLst>
                <a:ext uri="{FF2B5EF4-FFF2-40B4-BE49-F238E27FC236}">
                  <a16:creationId xmlns:a16="http://schemas.microsoft.com/office/drawing/2014/main" id="{F3E4FE1B-D19B-4E3C-AB54-E69A34C48E1E}"/>
                </a:ext>
              </a:extLst>
            </p:cNvPr>
            <p:cNvGrpSpPr/>
            <p:nvPr/>
          </p:nvGrpSpPr>
          <p:grpSpPr>
            <a:xfrm>
              <a:off x="3485321" y="5377592"/>
              <a:ext cx="4314788" cy="992754"/>
              <a:chOff x="1009975" y="4115219"/>
              <a:chExt cx="4314788" cy="722997"/>
            </a:xfrm>
          </p:grpSpPr>
          <p:sp>
            <p:nvSpPr>
              <p:cNvPr id="57" name="Round Same Side Corner Rectangle 39">
                <a:extLst>
                  <a:ext uri="{FF2B5EF4-FFF2-40B4-BE49-F238E27FC236}">
                    <a16:creationId xmlns:a16="http://schemas.microsoft.com/office/drawing/2014/main" id="{942DCF03-86EC-41B5-B114-5989A5E81D7E}"/>
                  </a:ext>
                </a:extLst>
              </p:cNvPr>
              <p:cNvSpPr/>
              <p:nvPr/>
            </p:nvSpPr>
            <p:spPr>
              <a:xfrm rot="5400000">
                <a:off x="2805871" y="2319323"/>
                <a:ext cx="722996" cy="4314788"/>
              </a:xfrm>
              <a:prstGeom prst="round2SameRect">
                <a:avLst/>
              </a:prstGeom>
            </p:spPr>
            <p:style>
              <a:lnRef idx="2">
                <a:schemeClr val="accent3">
                  <a:hueOff val="-446506"/>
                  <a:satOff val="6518"/>
                  <a:lumOff val="1196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8" name="Round Same Side Corner Rectangle 6">
                <a:extLst>
                  <a:ext uri="{FF2B5EF4-FFF2-40B4-BE49-F238E27FC236}">
                    <a16:creationId xmlns:a16="http://schemas.microsoft.com/office/drawing/2014/main" id="{CF8017CD-3BB1-45C5-9FD4-83401B206B71}"/>
                  </a:ext>
                </a:extLst>
              </p:cNvPr>
              <p:cNvSpPr txBox="1"/>
              <p:nvPr/>
            </p:nvSpPr>
            <p:spPr>
              <a:xfrm>
                <a:off x="1009976" y="4115220"/>
                <a:ext cx="4269007" cy="7229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7620" rIns="7620" bIns="7620"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100" kern="1200" dirty="0"/>
                  <a:t>No hedge, full currency exposure</a:t>
                </a:r>
              </a:p>
              <a:p>
                <a:pPr marL="171450" lvl="1" indent="-171450" algn="l" defTabSz="533400">
                  <a:lnSpc>
                    <a:spcPct val="90000"/>
                  </a:lnSpc>
                  <a:spcBef>
                    <a:spcPct val="0"/>
                  </a:spcBef>
                  <a:spcAft>
                    <a:spcPct val="15000"/>
                  </a:spcAft>
                  <a:buFont typeface="Courier New" panose="02070309020205020404" pitchFamily="49" charset="0"/>
                  <a:buChar char="o"/>
                </a:pPr>
                <a:r>
                  <a:rPr lang="en-US" sz="1100" dirty="0"/>
                  <a:t>Zero cost currency strategy with respect to financial product, but downside as well as upside exposure</a:t>
                </a:r>
              </a:p>
            </p:txBody>
          </p:sp>
        </p:grpSp>
        <p:sp>
          <p:nvSpPr>
            <p:cNvPr id="56" name="Freeform 52">
              <a:extLst>
                <a:ext uri="{FF2B5EF4-FFF2-40B4-BE49-F238E27FC236}">
                  <a16:creationId xmlns:a16="http://schemas.microsoft.com/office/drawing/2014/main" id="{7D130073-D239-427E-9B8C-BB9187AA4612}"/>
                </a:ext>
              </a:extLst>
            </p:cNvPr>
            <p:cNvSpPr/>
            <p:nvPr/>
          </p:nvSpPr>
          <p:spPr>
            <a:xfrm>
              <a:off x="2475346" y="5370620"/>
              <a:ext cx="962416" cy="999726"/>
            </a:xfrm>
            <a:custGeom>
              <a:avLst/>
              <a:gdLst>
                <a:gd name="connsiteX0" fmla="*/ 0 w 1374880"/>
                <a:gd name="connsiteY0" fmla="*/ 0 h 962416"/>
                <a:gd name="connsiteX1" fmla="*/ 893672 w 1374880"/>
                <a:gd name="connsiteY1" fmla="*/ 0 h 962416"/>
                <a:gd name="connsiteX2" fmla="*/ 1374880 w 1374880"/>
                <a:gd name="connsiteY2" fmla="*/ 481208 h 962416"/>
                <a:gd name="connsiteX3" fmla="*/ 893672 w 1374880"/>
                <a:gd name="connsiteY3" fmla="*/ 962416 h 962416"/>
                <a:gd name="connsiteX4" fmla="*/ 0 w 1374880"/>
                <a:gd name="connsiteY4" fmla="*/ 962416 h 962416"/>
                <a:gd name="connsiteX5" fmla="*/ 481208 w 1374880"/>
                <a:gd name="connsiteY5" fmla="*/ 481208 h 962416"/>
                <a:gd name="connsiteX6" fmla="*/ 0 w 1374880"/>
                <a:gd name="connsiteY6" fmla="*/ 0 h 962416"/>
                <a:gd name="connsiteX0" fmla="*/ 1374880 w 1374880"/>
                <a:gd name="connsiteY0" fmla="*/ 0 h 630424"/>
                <a:gd name="connsiteX1" fmla="*/ 1374880 w 1374880"/>
                <a:gd name="connsiteY1" fmla="*/ 625570 h 630424"/>
                <a:gd name="connsiteX2" fmla="*/ 647856 w 1374880"/>
                <a:gd name="connsiteY2" fmla="*/ 630424 h 630424"/>
                <a:gd name="connsiteX3" fmla="*/ 0 w 1374880"/>
                <a:gd name="connsiteY3" fmla="*/ 625570 h 630424"/>
                <a:gd name="connsiteX4" fmla="*/ 0 w 1374880"/>
                <a:gd name="connsiteY4" fmla="*/ 0 h 630424"/>
                <a:gd name="connsiteX5" fmla="*/ 687440 w 1374880"/>
                <a:gd name="connsiteY5" fmla="*/ 336846 h 630424"/>
                <a:gd name="connsiteX6" fmla="*/ 1374880 w 1374880"/>
                <a:gd name="connsiteY6" fmla="*/ 0 h 63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4880" h="630424">
                  <a:moveTo>
                    <a:pt x="1374880" y="0"/>
                  </a:moveTo>
                  <a:lnTo>
                    <a:pt x="1374880" y="625570"/>
                  </a:lnTo>
                  <a:lnTo>
                    <a:pt x="647856" y="630424"/>
                  </a:lnTo>
                  <a:lnTo>
                    <a:pt x="0" y="625570"/>
                  </a:lnTo>
                  <a:lnTo>
                    <a:pt x="0" y="0"/>
                  </a:lnTo>
                  <a:lnTo>
                    <a:pt x="687440" y="336846"/>
                  </a:lnTo>
                  <a:lnTo>
                    <a:pt x="1374880" y="0"/>
                  </a:lnTo>
                  <a:close/>
                </a:path>
              </a:pathLst>
            </a:custGeom>
            <a:solidFill>
              <a:schemeClr val="accent5">
                <a:lumMod val="50000"/>
              </a:schemeClr>
            </a:solidFill>
          </p:spPr>
          <p:style>
            <a:lnRef idx="2">
              <a:schemeClr val="accent3">
                <a:hueOff val="-446506"/>
                <a:satOff val="6518"/>
                <a:lumOff val="11961"/>
                <a:alphaOff val="0"/>
              </a:schemeClr>
            </a:lnRef>
            <a:fillRef idx="1">
              <a:schemeClr val="accent3">
                <a:hueOff val="-446506"/>
                <a:satOff val="6518"/>
                <a:lumOff val="11961"/>
                <a:alphaOff val="0"/>
              </a:schemeClr>
            </a:fillRef>
            <a:effectRef idx="0">
              <a:schemeClr val="accent3">
                <a:hueOff val="-446506"/>
                <a:satOff val="6518"/>
                <a:lumOff val="11961"/>
                <a:alphaOff val="0"/>
              </a:schemeClr>
            </a:effectRef>
            <a:fontRef idx="minor">
              <a:schemeClr val="lt1"/>
            </a:fontRef>
          </p:style>
          <p:txBody>
            <a:bodyPr spcFirstLastPara="0" vert="horz" wrap="square" lIns="7620" tIns="488828" rIns="7620" bIns="488828" numCol="1" spcCol="1270" anchor="ctr" anchorCtr="0">
              <a:noAutofit/>
            </a:bodyPr>
            <a:lstStyle/>
            <a:p>
              <a:pPr lvl="0" algn="ctr" defTabSz="533400">
                <a:lnSpc>
                  <a:spcPct val="90000"/>
                </a:lnSpc>
                <a:spcBef>
                  <a:spcPct val="0"/>
                </a:spcBef>
                <a:spcAft>
                  <a:spcPct val="35000"/>
                </a:spcAft>
              </a:pPr>
              <a:endParaRPr lang="en-US" sz="1200" kern="1200" dirty="0"/>
            </a:p>
            <a:p>
              <a:pPr lvl="0" algn="ctr" defTabSz="533400">
                <a:lnSpc>
                  <a:spcPct val="90000"/>
                </a:lnSpc>
                <a:spcBef>
                  <a:spcPct val="0"/>
                </a:spcBef>
                <a:spcAft>
                  <a:spcPct val="35000"/>
                </a:spcAft>
              </a:pPr>
              <a:endParaRPr lang="en-US" sz="1200" dirty="0"/>
            </a:p>
            <a:p>
              <a:pPr lvl="0" algn="ctr" defTabSz="533400">
                <a:lnSpc>
                  <a:spcPct val="90000"/>
                </a:lnSpc>
                <a:spcBef>
                  <a:spcPct val="0"/>
                </a:spcBef>
                <a:spcAft>
                  <a:spcPct val="35000"/>
                </a:spcAft>
              </a:pPr>
              <a:r>
                <a:rPr lang="en-US" sz="1200" kern="1200" dirty="0"/>
                <a:t>Spot</a:t>
              </a:r>
            </a:p>
          </p:txBody>
        </p:sp>
      </p:grpSp>
      <p:sp>
        <p:nvSpPr>
          <p:cNvPr id="69" name="Rectangle 68">
            <a:extLst>
              <a:ext uri="{FF2B5EF4-FFF2-40B4-BE49-F238E27FC236}">
                <a16:creationId xmlns:a16="http://schemas.microsoft.com/office/drawing/2014/main" id="{1767E115-BDA0-495D-A2FB-AA0995E21553}"/>
              </a:ext>
            </a:extLst>
          </p:cNvPr>
          <p:cNvSpPr/>
          <p:nvPr/>
        </p:nvSpPr>
        <p:spPr>
          <a:xfrm>
            <a:off x="1274796" y="5677658"/>
            <a:ext cx="9239086" cy="5696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6688" algn="ctr"/>
            <a:r>
              <a:rPr lang="en-US" sz="1200" b="1" dirty="0">
                <a:solidFill>
                  <a:schemeClr val="tx1"/>
                </a:solidFill>
              </a:rPr>
              <a:t>Debt investments, where cashflow amounts and timing are more certain, are better matched to stronger, but costlier hedge protection. On the other hand, equity investments, where cashflows are unpredictable are better suited for less currency protection.</a:t>
            </a:r>
          </a:p>
        </p:txBody>
      </p:sp>
    </p:spTree>
    <p:extLst>
      <p:ext uri="{BB962C8B-B14F-4D97-AF65-F5344CB8AC3E}">
        <p14:creationId xmlns:p14="http://schemas.microsoft.com/office/powerpoint/2010/main" val="2488056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7913908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1" imgH="423" progId="TCLayout.ActiveDocument.1">
                  <p:embed/>
                </p:oleObj>
              </mc:Choice>
              <mc:Fallback>
                <p:oleObj name="think-cell Slide" r:id="rId3" imgW="421" imgH="423"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3"/>
          <p:cNvSpPr>
            <a:spLocks noGrp="1"/>
          </p:cNvSpPr>
          <p:nvPr>
            <p:ph type="title"/>
          </p:nvPr>
        </p:nvSpPr>
        <p:spPr/>
        <p:txBody>
          <a:bodyPr vert="horz"/>
          <a:lstStyle/>
          <a:p>
            <a:r>
              <a:rPr lang="en-US" dirty="0">
                <a:sym typeface="Montserrat Bold"/>
              </a:rPr>
              <a:t>LCY Management Considerations</a:t>
            </a:r>
          </a:p>
        </p:txBody>
      </p:sp>
      <p:sp>
        <p:nvSpPr>
          <p:cNvPr id="5" name="Content Placeholder 4"/>
          <p:cNvSpPr>
            <a:spLocks noGrp="1"/>
          </p:cNvSpPr>
          <p:nvPr>
            <p:ph idx="1"/>
          </p:nvPr>
        </p:nvSpPr>
        <p:spPr>
          <a:xfrm>
            <a:off x="514351" y="1072754"/>
            <a:ext cx="11163297" cy="5174221"/>
          </a:xfrm>
        </p:spPr>
        <p:txBody>
          <a:bodyPr/>
          <a:lstStyle/>
          <a:p>
            <a:pPr marL="0" indent="0">
              <a:lnSpc>
                <a:spcPct val="100000"/>
              </a:lnSpc>
              <a:spcBef>
                <a:spcPts val="0"/>
              </a:spcBef>
              <a:buClrTx/>
              <a:buNone/>
            </a:pPr>
            <a:r>
              <a:rPr lang="en-US" sz="1400" i="1" dirty="0"/>
              <a:t>While hedging helps protect against price movements to manage the predictability of cashflows from investments with currency mismatches, it is not a perfect panacea, particularly in the frontier markets, where market inefficiencies related to monetary policy, informal economies, economic shocks, capital availability, among other non-price elements that impact LCY investments beyond what a currency hedge can protect.</a:t>
            </a:r>
          </a:p>
          <a:p>
            <a:pPr marL="0" indent="0">
              <a:lnSpc>
                <a:spcPct val="100000"/>
              </a:lnSpc>
              <a:spcBef>
                <a:spcPts val="0"/>
              </a:spcBef>
              <a:buClrTx/>
              <a:buNone/>
            </a:pPr>
            <a:endParaRPr lang="en-US" sz="1400" i="1" dirty="0"/>
          </a:p>
          <a:p>
            <a:pPr>
              <a:lnSpc>
                <a:spcPct val="100000"/>
              </a:lnSpc>
              <a:spcBef>
                <a:spcPts val="0"/>
              </a:spcBef>
              <a:buClrTx/>
              <a:buFont typeface="Courier New" panose="02070309020205020404" pitchFamily="49" charset="0"/>
              <a:buChar char="o"/>
            </a:pPr>
            <a:r>
              <a:rPr lang="en-US" sz="1400" b="1" dirty="0"/>
              <a:t>Collaborate with stakeholders within the ecosystem</a:t>
            </a:r>
            <a:r>
              <a:rPr lang="en-US" sz="1400" dirty="0"/>
              <a:t>, including investors, advisors, fund managers and banks / hedge providers, to </a:t>
            </a:r>
            <a:r>
              <a:rPr lang="en-US" sz="1400" b="1" dirty="0"/>
              <a:t>define a currency management strategy</a:t>
            </a:r>
            <a:r>
              <a:rPr lang="en-US" sz="1400" dirty="0"/>
              <a:t>, including (</a:t>
            </a:r>
            <a:r>
              <a:rPr lang="en-US" sz="1400" dirty="0" err="1"/>
              <a:t>i</a:t>
            </a:r>
            <a:r>
              <a:rPr lang="en-US" sz="1400" dirty="0"/>
              <a:t>) LCY market diligence to understand currency dynamics, (ii) maximum LCY allocation, (iii) credit line / collateral provisions and (iv) subsidy / grant approach.</a:t>
            </a:r>
          </a:p>
          <a:p>
            <a:pPr>
              <a:lnSpc>
                <a:spcPct val="100000"/>
              </a:lnSpc>
              <a:spcBef>
                <a:spcPts val="0"/>
              </a:spcBef>
              <a:buClrTx/>
              <a:buFont typeface="Courier New" panose="02070309020205020404" pitchFamily="49" charset="0"/>
              <a:buChar char="o"/>
            </a:pPr>
            <a:endParaRPr lang="en-US" sz="1400" dirty="0"/>
          </a:p>
          <a:p>
            <a:pPr>
              <a:lnSpc>
                <a:spcPct val="100000"/>
              </a:lnSpc>
              <a:spcBef>
                <a:spcPts val="0"/>
              </a:spcBef>
              <a:buClrTx/>
              <a:buFont typeface="Courier New" panose="02070309020205020404" pitchFamily="49" charset="0"/>
              <a:buChar char="o"/>
            </a:pPr>
            <a:r>
              <a:rPr lang="en-US" sz="1400" dirty="0"/>
              <a:t>Include appropriate requirements in fund </a:t>
            </a:r>
            <a:r>
              <a:rPr lang="en-US" sz="1400" b="1" dirty="0"/>
              <a:t>investment policies</a:t>
            </a:r>
            <a:r>
              <a:rPr lang="en-US" sz="1400" dirty="0"/>
              <a:t>, and expect to examine LCY and hedging approach on </a:t>
            </a:r>
            <a:r>
              <a:rPr lang="en-US" sz="1400" b="1" dirty="0"/>
              <a:t>deal-by-deal basis</a:t>
            </a:r>
            <a:r>
              <a:rPr lang="en-US" sz="1400" dirty="0"/>
              <a:t>:</a:t>
            </a:r>
          </a:p>
          <a:p>
            <a:pPr lvl="1">
              <a:lnSpc>
                <a:spcPct val="100000"/>
              </a:lnSpc>
              <a:buClrTx/>
              <a:buFont typeface="Verdana" panose="020B0604030504040204" pitchFamily="34" charset="0"/>
              <a:buChar char="›"/>
            </a:pPr>
            <a:r>
              <a:rPr lang="en-US" sz="1400" dirty="0"/>
              <a:t>Set hedging asset allocation caps</a:t>
            </a:r>
          </a:p>
          <a:p>
            <a:pPr lvl="1">
              <a:lnSpc>
                <a:spcPct val="100000"/>
              </a:lnSpc>
              <a:buClrTx/>
              <a:buFont typeface="Verdana" panose="020B0604030504040204" pitchFamily="34" charset="0"/>
              <a:buChar char="›"/>
            </a:pPr>
            <a:r>
              <a:rPr lang="en-US" sz="1400" dirty="0"/>
              <a:t>Identify viable LCY geographies and asset allocation across countries, asset classes, HCY vs. LCY share and open / hedged positions</a:t>
            </a:r>
          </a:p>
          <a:p>
            <a:pPr lvl="1">
              <a:lnSpc>
                <a:spcPct val="100000"/>
              </a:lnSpc>
              <a:buClrTx/>
              <a:buFont typeface="Verdana" panose="020B0604030504040204" pitchFamily="34" charset="0"/>
              <a:buChar char="›"/>
            </a:pPr>
            <a:r>
              <a:rPr lang="en-US" sz="1400" dirty="0"/>
              <a:t>Write subsidy policy</a:t>
            </a:r>
          </a:p>
          <a:p>
            <a:pPr marL="0" indent="0">
              <a:lnSpc>
                <a:spcPct val="100000"/>
              </a:lnSpc>
              <a:spcBef>
                <a:spcPts val="0"/>
              </a:spcBef>
              <a:buClrTx/>
              <a:buNone/>
            </a:pPr>
            <a:endParaRPr lang="en-US" sz="1400" i="1" dirty="0"/>
          </a:p>
          <a:p>
            <a:pPr>
              <a:lnSpc>
                <a:spcPct val="100000"/>
              </a:lnSpc>
              <a:spcBef>
                <a:spcPts val="0"/>
              </a:spcBef>
              <a:buClrTx/>
              <a:buFont typeface="Courier New" panose="02070309020205020404" pitchFamily="49" charset="0"/>
              <a:buChar char="o"/>
            </a:pPr>
            <a:r>
              <a:rPr lang="en-GB" sz="1400" dirty="0"/>
              <a:t>Execute </a:t>
            </a:r>
            <a:r>
              <a:rPr lang="en-GB" sz="1400" b="1" dirty="0"/>
              <a:t>thorough due diligence on fund manager’s </a:t>
            </a:r>
            <a:r>
              <a:rPr lang="en-GB" sz="1400" dirty="0"/>
              <a:t>currency management expertise and track record (e.g. investment decision process, risk/ portfolio management, execution examples).</a:t>
            </a:r>
          </a:p>
          <a:p>
            <a:pPr marL="0" indent="0">
              <a:lnSpc>
                <a:spcPct val="100000"/>
              </a:lnSpc>
              <a:spcBef>
                <a:spcPts val="0"/>
              </a:spcBef>
              <a:buClrTx/>
              <a:buNone/>
            </a:pPr>
            <a:endParaRPr lang="en-GB" sz="1400" dirty="0"/>
          </a:p>
          <a:p>
            <a:pPr>
              <a:lnSpc>
                <a:spcPct val="100000"/>
              </a:lnSpc>
              <a:spcBef>
                <a:spcPts val="0"/>
              </a:spcBef>
              <a:buClrTx/>
              <a:buFont typeface="Courier New" panose="02070309020205020404" pitchFamily="49" charset="0"/>
              <a:buChar char="o"/>
            </a:pPr>
            <a:r>
              <a:rPr lang="en-US" sz="1400" dirty="0"/>
              <a:t>Consider applicability </a:t>
            </a:r>
            <a:r>
              <a:rPr lang="en-US" sz="1400" b="1" dirty="0"/>
              <a:t>at the fund level </a:t>
            </a:r>
            <a:r>
              <a:rPr lang="en-US" sz="1400" dirty="0"/>
              <a:t>of subsidy for currency risk management.</a:t>
            </a:r>
          </a:p>
          <a:p>
            <a:pPr lvl="1">
              <a:lnSpc>
                <a:spcPct val="100000"/>
              </a:lnSpc>
              <a:buClrTx/>
              <a:buFont typeface="Verdana" panose="020B0604030504040204" pitchFamily="34" charset="0"/>
              <a:buChar char="›"/>
            </a:pPr>
            <a:r>
              <a:rPr lang="en-US" sz="1400" dirty="0"/>
              <a:t>Subsidized hedging facilities in controlled markets</a:t>
            </a:r>
          </a:p>
          <a:p>
            <a:pPr lvl="1">
              <a:lnSpc>
                <a:spcPct val="100000"/>
              </a:lnSpc>
              <a:buClrTx/>
              <a:buFont typeface="Verdana" panose="020B0604030504040204" pitchFamily="34" charset="0"/>
              <a:buChar char="›"/>
            </a:pPr>
            <a:r>
              <a:rPr lang="en-US" sz="1400" dirty="0"/>
              <a:t>Impact-linked hedging facilities</a:t>
            </a:r>
          </a:p>
          <a:p>
            <a:pPr lvl="1">
              <a:lnSpc>
                <a:spcPct val="100000"/>
              </a:lnSpc>
              <a:buClrTx/>
              <a:buFont typeface="Verdana" panose="020B0604030504040204" pitchFamily="34" charset="0"/>
              <a:buChar char="›"/>
            </a:pPr>
            <a:r>
              <a:rPr lang="en-US" sz="1400" dirty="0"/>
              <a:t>DFI special funding windows</a:t>
            </a:r>
          </a:p>
        </p:txBody>
      </p:sp>
    </p:spTree>
    <p:extLst>
      <p:ext uri="{BB962C8B-B14F-4D97-AF65-F5344CB8AC3E}">
        <p14:creationId xmlns:p14="http://schemas.microsoft.com/office/powerpoint/2010/main" val="2368321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Potential Uses of Funding to Offset FX Risk</a:t>
            </a:r>
            <a:endParaRPr lang="en-US" dirty="0">
              <a:sym typeface="Montserrat Bold"/>
            </a:endParaRPr>
          </a:p>
        </p:txBody>
      </p:sp>
      <p:sp>
        <p:nvSpPr>
          <p:cNvPr id="5" name="Content Placeholder 4"/>
          <p:cNvSpPr>
            <a:spLocks noGrp="1"/>
          </p:cNvSpPr>
          <p:nvPr>
            <p:ph idx="1"/>
          </p:nvPr>
        </p:nvSpPr>
        <p:spPr>
          <a:xfrm>
            <a:off x="514351" y="1222883"/>
            <a:ext cx="11163297" cy="4914430"/>
          </a:xfrm>
        </p:spPr>
        <p:txBody>
          <a:bodyPr/>
          <a:lstStyle/>
          <a:p>
            <a:pPr marL="0" indent="0">
              <a:lnSpc>
                <a:spcPct val="100000"/>
              </a:lnSpc>
              <a:spcBef>
                <a:spcPts val="0"/>
              </a:spcBef>
              <a:buNone/>
            </a:pPr>
            <a:r>
              <a:rPr lang="en-GB" sz="1400" i="1" dirty="0"/>
              <a:t>Impact capital in the form of a grant used to cover negative LCY movements may alleviate some pressure on LCY downside, but should be given careful consideration with regard to market sustainability</a:t>
            </a:r>
          </a:p>
          <a:p>
            <a:pPr marL="0" indent="0">
              <a:lnSpc>
                <a:spcPct val="100000"/>
              </a:lnSpc>
              <a:spcBef>
                <a:spcPts val="0"/>
              </a:spcBef>
              <a:buNone/>
            </a:pPr>
            <a:endParaRPr lang="en-GB" sz="1400" dirty="0"/>
          </a:p>
          <a:p>
            <a:pPr>
              <a:lnSpc>
                <a:spcPct val="100000"/>
              </a:lnSpc>
              <a:spcBef>
                <a:spcPts val="0"/>
              </a:spcBef>
              <a:buFont typeface="Courier New" panose="02070309020205020404" pitchFamily="49" charset="0"/>
              <a:buChar char="o"/>
            </a:pPr>
            <a:r>
              <a:rPr lang="en-GB" sz="1400" dirty="0"/>
              <a:t>The efficacy of funding to offset LCY downside risk depends on (</a:t>
            </a:r>
            <a:r>
              <a:rPr lang="en-GB" sz="1400" dirty="0" err="1"/>
              <a:t>i</a:t>
            </a:r>
            <a:r>
              <a:rPr lang="en-GB" sz="1400" dirty="0"/>
              <a:t>) exposure to LCY currencies, (ii) allocation of available capital to offset mechanisms (e.g. hedges, subsidized capital), and (iii) performance of selected currency management mechanism(s).</a:t>
            </a:r>
          </a:p>
          <a:p>
            <a:pPr marL="0" indent="0">
              <a:lnSpc>
                <a:spcPct val="100000"/>
              </a:lnSpc>
              <a:spcBef>
                <a:spcPts val="0"/>
              </a:spcBef>
              <a:buNone/>
            </a:pPr>
            <a:endParaRPr lang="en-GB" sz="1400" dirty="0"/>
          </a:p>
          <a:p>
            <a:pPr>
              <a:lnSpc>
                <a:spcPct val="100000"/>
              </a:lnSpc>
              <a:spcBef>
                <a:spcPts val="0"/>
              </a:spcBef>
              <a:buFont typeface="Courier New" panose="02070309020205020404" pitchFamily="49" charset="0"/>
              <a:buChar char="o"/>
            </a:pPr>
            <a:r>
              <a:rPr lang="en-GB" sz="1400" dirty="0"/>
              <a:t>Three impact hedging mechanisms to consider:</a:t>
            </a:r>
          </a:p>
          <a:p>
            <a:pPr marL="0" indent="0">
              <a:lnSpc>
                <a:spcPct val="100000"/>
              </a:lnSpc>
              <a:spcBef>
                <a:spcPts val="0"/>
              </a:spcBef>
              <a:buNone/>
            </a:pPr>
            <a:endParaRPr lang="en-GB" sz="1400" dirty="0"/>
          </a:p>
          <a:p>
            <a:pPr marL="800100" lvl="1" indent="-342900">
              <a:lnSpc>
                <a:spcPct val="100000"/>
              </a:lnSpc>
              <a:spcBef>
                <a:spcPts val="0"/>
              </a:spcBef>
              <a:buAutoNum type="arabicPeriod"/>
            </a:pPr>
            <a:r>
              <a:rPr lang="en-GB" sz="1400" dirty="0"/>
              <a:t>Tailored solution: collaborate with LCY market actor (e.g. TCX, MFX) to design a solution that meets LCY management needs, and use proceeds to implement the solution </a:t>
            </a:r>
          </a:p>
          <a:p>
            <a:pPr marL="800100" lvl="1" indent="-342900">
              <a:lnSpc>
                <a:spcPct val="100000"/>
              </a:lnSpc>
              <a:spcBef>
                <a:spcPts val="0"/>
              </a:spcBef>
              <a:buAutoNum type="arabicPeriod"/>
            </a:pPr>
            <a:r>
              <a:rPr lang="en-GB" sz="1400" dirty="0"/>
              <a:t>Hedge facility: use capital (e.g. fund assets, subsidy) as collateral for hedge credit facility that will cover hedging costs, margin calls or other hedging product requirements, which can be developed with commercial or development banks</a:t>
            </a:r>
          </a:p>
          <a:p>
            <a:pPr marL="800100" lvl="1" indent="-342900">
              <a:lnSpc>
                <a:spcPct val="100000"/>
              </a:lnSpc>
              <a:spcBef>
                <a:spcPts val="0"/>
              </a:spcBef>
              <a:buAutoNum type="arabicPeriod"/>
            </a:pPr>
            <a:r>
              <a:rPr lang="en-GB" sz="1400" dirty="0"/>
              <a:t>Subsidized models: use proceeds to directly offset LCY losses / risk (</a:t>
            </a:r>
            <a:r>
              <a:rPr lang="en-GB" sz="1400" dirty="0" err="1"/>
              <a:t>i</a:t>
            </a:r>
            <a:r>
              <a:rPr lang="en-GB" sz="1400" dirty="0"/>
              <a:t>) at the fund level OR (ii) on a case-by-case basis at the portfolio company level</a:t>
            </a:r>
          </a:p>
          <a:p>
            <a:pPr marL="800100" lvl="1" indent="-342900">
              <a:lnSpc>
                <a:spcPct val="100000"/>
              </a:lnSpc>
              <a:spcBef>
                <a:spcPts val="0"/>
              </a:spcBef>
              <a:buAutoNum type="arabicPeriod"/>
            </a:pPr>
            <a:r>
              <a:rPr lang="en-GB" sz="1400" dirty="0"/>
              <a:t>DFI partnership: leverage DFI currency management products available to their clients/ investees</a:t>
            </a:r>
          </a:p>
        </p:txBody>
      </p:sp>
    </p:spTree>
    <p:extLst>
      <p:ext uri="{BB962C8B-B14F-4D97-AF65-F5344CB8AC3E}">
        <p14:creationId xmlns:p14="http://schemas.microsoft.com/office/powerpoint/2010/main" val="141577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Acknowledgements</a:t>
            </a:r>
            <a:endParaRPr lang="en-IE" dirty="0"/>
          </a:p>
        </p:txBody>
      </p:sp>
      <p:sp>
        <p:nvSpPr>
          <p:cNvPr id="5" name="Content Placeholder 4"/>
          <p:cNvSpPr>
            <a:spLocks noGrp="1"/>
          </p:cNvSpPr>
          <p:nvPr>
            <p:ph idx="1"/>
          </p:nvPr>
        </p:nvSpPr>
        <p:spPr>
          <a:xfrm>
            <a:off x="514351" y="1318419"/>
            <a:ext cx="11163297" cy="4221162"/>
          </a:xfrm>
        </p:spPr>
        <p:txBody>
          <a:bodyPr/>
          <a:lstStyle/>
          <a:p>
            <a:pPr marL="0" indent="0">
              <a:spcBef>
                <a:spcPts val="0"/>
              </a:spcBef>
              <a:buNone/>
            </a:pPr>
            <a:r>
              <a:rPr lang="en-GB" sz="1600" b="1" dirty="0"/>
              <a:t>About Small Foundation</a:t>
            </a:r>
          </a:p>
          <a:p>
            <a:pPr marL="0" indent="0">
              <a:spcBef>
                <a:spcPts val="0"/>
              </a:spcBef>
              <a:buNone/>
            </a:pPr>
            <a:r>
              <a:rPr lang="en-GB" sz="1600" dirty="0"/>
              <a:t>Small Foundation's goal is to support initiatives that improve the business ecosystems that proliferate income opportunities for those in extreme poverty by expanding the access of MSMEs to knowledge, skilled human resources, finance, technology and markets.</a:t>
            </a:r>
          </a:p>
          <a:p>
            <a:pPr marL="0" indent="0">
              <a:spcBef>
                <a:spcPts val="0"/>
              </a:spcBef>
              <a:buNone/>
            </a:pPr>
            <a:endParaRPr lang="en-GB" sz="1600" dirty="0"/>
          </a:p>
          <a:p>
            <a:pPr marL="0" indent="0">
              <a:spcBef>
                <a:spcPts val="0"/>
              </a:spcBef>
              <a:buNone/>
            </a:pPr>
            <a:r>
              <a:rPr lang="en-GB" sz="1600" b="1" dirty="0"/>
              <a:t>About ISF Advisors</a:t>
            </a:r>
          </a:p>
          <a:p>
            <a:pPr marL="0" indent="0">
              <a:spcBef>
                <a:spcPts val="0"/>
              </a:spcBef>
              <a:buNone/>
            </a:pPr>
            <a:r>
              <a:rPr lang="en-GB" sz="1600" dirty="0"/>
              <a:t>ISF Advisors is an advisory group committed to transforming rural economies by delivering investment structures and business models that promote financial inclusion for rural enterprises and smallholder farmers. Combining industry leading research with hands-on technical expertise, ISF develops practical, profitable, and sustainable financial solutions</a:t>
            </a:r>
          </a:p>
          <a:p>
            <a:pPr marL="0" indent="0">
              <a:buNone/>
            </a:pPr>
            <a:endParaRPr lang="en-GB" sz="1400" dirty="0"/>
          </a:p>
          <a:p>
            <a:pPr marL="0" indent="0">
              <a:buNone/>
            </a:pPr>
            <a:endParaRPr lang="en-GB" sz="1400" dirty="0"/>
          </a:p>
          <a:p>
            <a:pPr marL="0" indent="0">
              <a:buNone/>
            </a:pPr>
            <a:endParaRPr lang="en-GB" sz="1600" dirty="0"/>
          </a:p>
          <a:p>
            <a:pPr marL="0" indent="0">
              <a:buNone/>
            </a:pPr>
            <a:endParaRPr lang="en-GB" dirty="0"/>
          </a:p>
          <a:p>
            <a:pPr marL="0" indent="0">
              <a:buNone/>
            </a:pPr>
            <a:endParaRPr lang="en-IE" dirty="0"/>
          </a:p>
        </p:txBody>
      </p:sp>
      <p:sp>
        <p:nvSpPr>
          <p:cNvPr id="7" name="Rectangle 6">
            <a:extLst>
              <a:ext uri="{FF2B5EF4-FFF2-40B4-BE49-F238E27FC236}">
                <a16:creationId xmlns:a16="http://schemas.microsoft.com/office/drawing/2014/main" id="{262C8556-0938-4F7C-8A1C-3F493B56AAF3}"/>
              </a:ext>
            </a:extLst>
          </p:cNvPr>
          <p:cNvSpPr/>
          <p:nvPr/>
        </p:nvSpPr>
        <p:spPr>
          <a:xfrm>
            <a:off x="978471" y="5152457"/>
            <a:ext cx="10235060" cy="90963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1"/>
                </a:solidFill>
              </a:rPr>
              <a:t>For questions or comments on the research, please contact:</a:t>
            </a:r>
          </a:p>
          <a:p>
            <a:pPr algn="ctr"/>
            <a:endParaRPr lang="en-US" sz="1200" b="1" dirty="0">
              <a:solidFill>
                <a:schemeClr val="tx1"/>
              </a:solidFill>
            </a:endParaRPr>
          </a:p>
        </p:txBody>
      </p:sp>
      <p:sp>
        <p:nvSpPr>
          <p:cNvPr id="8" name="Rectangle 7">
            <a:extLst>
              <a:ext uri="{FF2B5EF4-FFF2-40B4-BE49-F238E27FC236}">
                <a16:creationId xmlns:a16="http://schemas.microsoft.com/office/drawing/2014/main" id="{8C83234E-BEAD-458E-885F-5E2C41802D3C}"/>
              </a:ext>
            </a:extLst>
          </p:cNvPr>
          <p:cNvSpPr/>
          <p:nvPr/>
        </p:nvSpPr>
        <p:spPr>
          <a:xfrm>
            <a:off x="2279158" y="5413746"/>
            <a:ext cx="8934371" cy="522514"/>
          </a:xfrm>
          <a:prstGeom prst="rect">
            <a:avLst/>
          </a:prstGeom>
        </p:spPr>
        <p:txBody>
          <a:bodyPr wrap="square" numCol="3">
            <a:noAutofit/>
          </a:bodyPr>
          <a:lstStyle/>
          <a:p>
            <a:r>
              <a:rPr lang="en-US" sz="900" b="1" i="1" dirty="0"/>
              <a:t>Karina Wong</a:t>
            </a:r>
          </a:p>
          <a:p>
            <a:r>
              <a:rPr lang="en-US" sz="900" dirty="0"/>
              <a:t>Head of Investments</a:t>
            </a:r>
          </a:p>
          <a:p>
            <a:r>
              <a:rPr lang="en-US" sz="900" dirty="0"/>
              <a:t>Small Foundation</a:t>
            </a:r>
          </a:p>
          <a:p>
            <a:r>
              <a:rPr lang="en-US" sz="900" dirty="0"/>
              <a:t>karinawong@smallfoundation.ie</a:t>
            </a:r>
          </a:p>
          <a:p>
            <a:r>
              <a:rPr lang="en-US" sz="900" b="1" i="1" dirty="0"/>
              <a:t>Gerard Wynne</a:t>
            </a:r>
          </a:p>
          <a:p>
            <a:r>
              <a:rPr lang="en-US" sz="900" dirty="0"/>
              <a:t>Investment Executive</a:t>
            </a:r>
          </a:p>
          <a:p>
            <a:r>
              <a:rPr lang="en-US" sz="900" dirty="0"/>
              <a:t>Small Foundation</a:t>
            </a:r>
          </a:p>
          <a:p>
            <a:r>
              <a:rPr lang="en-US" sz="900" dirty="0"/>
              <a:t>gerardwynne@smallfoundation.ie</a:t>
            </a:r>
          </a:p>
          <a:p>
            <a:pPr marL="182563"/>
            <a:r>
              <a:rPr lang="en-US" sz="900" b="1" i="1" dirty="0"/>
              <a:t>Elizabeth Lara</a:t>
            </a:r>
          </a:p>
          <a:p>
            <a:pPr marL="182563"/>
            <a:r>
              <a:rPr lang="en-US" sz="900" dirty="0"/>
              <a:t>Associate Director</a:t>
            </a:r>
          </a:p>
          <a:p>
            <a:pPr marL="182563"/>
            <a:r>
              <a:rPr lang="en-US" sz="900" dirty="0"/>
              <a:t>ISF Advisors</a:t>
            </a:r>
          </a:p>
          <a:p>
            <a:pPr marL="182563"/>
            <a:r>
              <a:rPr lang="en-US" sz="900" dirty="0"/>
              <a:t>elizabeth.lara@isfadvisors.org</a:t>
            </a:r>
          </a:p>
        </p:txBody>
      </p:sp>
    </p:spTree>
    <p:extLst>
      <p:ext uri="{BB962C8B-B14F-4D97-AF65-F5344CB8AC3E}">
        <p14:creationId xmlns:p14="http://schemas.microsoft.com/office/powerpoint/2010/main" val="2303318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Thank you!</a:t>
            </a:r>
          </a:p>
        </p:txBody>
      </p:sp>
    </p:spTree>
    <p:extLst>
      <p:ext uri="{BB962C8B-B14F-4D97-AF65-F5344CB8AC3E}">
        <p14:creationId xmlns:p14="http://schemas.microsoft.com/office/powerpoint/2010/main" val="1791072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Purpose and Background of Research</a:t>
            </a:r>
            <a:endParaRPr lang="en-IE" dirty="0"/>
          </a:p>
        </p:txBody>
      </p:sp>
      <p:sp>
        <p:nvSpPr>
          <p:cNvPr id="5" name="Content Placeholder 4"/>
          <p:cNvSpPr>
            <a:spLocks noGrp="1"/>
          </p:cNvSpPr>
          <p:nvPr>
            <p:ph idx="1"/>
          </p:nvPr>
        </p:nvSpPr>
        <p:spPr>
          <a:xfrm>
            <a:off x="514351" y="1318419"/>
            <a:ext cx="11163297" cy="4221162"/>
          </a:xfrm>
        </p:spPr>
        <p:txBody>
          <a:bodyPr/>
          <a:lstStyle/>
          <a:p>
            <a:pPr marL="0" indent="0">
              <a:spcBef>
                <a:spcPts val="0"/>
              </a:spcBef>
              <a:buNone/>
            </a:pPr>
            <a:r>
              <a:rPr lang="en-GB" sz="1600" dirty="0"/>
              <a:t>Small Foundation (SF) seeks scalable and sustainable models that support the micro- small and medium enterprise (MSME) ecosystem in Africa. Currency risk management is a key challenge to achieving commercial viability for funds investing in African early-stage MSMEs.</a:t>
            </a:r>
          </a:p>
          <a:p>
            <a:pPr marL="0" indent="0">
              <a:spcBef>
                <a:spcPts val="0"/>
              </a:spcBef>
              <a:buNone/>
            </a:pPr>
            <a:endParaRPr lang="en-GB" sz="1600" dirty="0"/>
          </a:p>
          <a:p>
            <a:pPr marL="0" indent="0">
              <a:spcBef>
                <a:spcPts val="0"/>
              </a:spcBef>
              <a:buNone/>
            </a:pPr>
            <a:r>
              <a:rPr lang="en-GB" sz="1600" dirty="0"/>
              <a:t>We commissioned ISF Advisors to analyse available strategies for hard-currency funds in frontier and emerging markets to manage foreign currency risks. This report presents an overview of common strategies and tools for local currency risk management. </a:t>
            </a:r>
          </a:p>
          <a:p>
            <a:pPr marL="0" indent="0">
              <a:spcBef>
                <a:spcPts val="0"/>
              </a:spcBef>
              <a:buNone/>
            </a:pPr>
            <a:endParaRPr lang="en-GB" sz="1600" dirty="0"/>
          </a:p>
          <a:p>
            <a:pPr marL="0" indent="0">
              <a:spcBef>
                <a:spcPts val="0"/>
              </a:spcBef>
              <a:buNone/>
            </a:pPr>
            <a:r>
              <a:rPr lang="en-US" sz="1600" dirty="0"/>
              <a:t>We do not believe that this is an easy problem to solve and we are primarily looking for solutions that have a pathway to commercial viability:</a:t>
            </a:r>
          </a:p>
          <a:p>
            <a:pPr>
              <a:spcBef>
                <a:spcPts val="0"/>
              </a:spcBef>
            </a:pPr>
            <a:r>
              <a:rPr lang="en-US" sz="1600" dirty="0"/>
              <a:t>Grants are eliminated or at least minimized when it comes to FX losses</a:t>
            </a:r>
          </a:p>
          <a:p>
            <a:pPr>
              <a:spcBef>
                <a:spcPts val="0"/>
              </a:spcBef>
            </a:pPr>
            <a:r>
              <a:rPr lang="en-US" sz="1600" dirty="0"/>
              <a:t>Any mechanism is designed with a pathway to commerciality in mind </a:t>
            </a:r>
          </a:p>
          <a:p>
            <a:pPr>
              <a:spcBef>
                <a:spcPts val="0"/>
              </a:spcBef>
            </a:pPr>
            <a:r>
              <a:rPr lang="en-US" sz="1600" dirty="0"/>
              <a:t>Any mechanism is simple and cost efficient to implement</a:t>
            </a:r>
          </a:p>
          <a:p>
            <a:pPr marL="0" indent="0">
              <a:spcBef>
                <a:spcPts val="0"/>
              </a:spcBef>
              <a:buNone/>
            </a:pPr>
            <a:endParaRPr lang="en-GB" sz="1600" dirty="0"/>
          </a:p>
          <a:p>
            <a:pPr marL="0" indent="0">
              <a:spcBef>
                <a:spcPts val="0"/>
              </a:spcBef>
              <a:buNone/>
            </a:pPr>
            <a:endParaRPr lang="en-GB" sz="1600" dirty="0"/>
          </a:p>
          <a:p>
            <a:pPr marL="0" indent="0">
              <a:buNone/>
            </a:pPr>
            <a:endParaRPr lang="en-GB" sz="1400" dirty="0"/>
          </a:p>
          <a:p>
            <a:pPr marL="0" indent="0">
              <a:buNone/>
            </a:pPr>
            <a:endParaRPr lang="en-GB" sz="1600" dirty="0"/>
          </a:p>
          <a:p>
            <a:pPr marL="0" indent="0">
              <a:buNone/>
            </a:pPr>
            <a:endParaRPr lang="en-GB" dirty="0"/>
          </a:p>
          <a:p>
            <a:pPr marL="0" indent="0">
              <a:buNone/>
            </a:pPr>
            <a:endParaRPr lang="en-IE" dirty="0"/>
          </a:p>
        </p:txBody>
      </p:sp>
    </p:spTree>
    <p:extLst>
      <p:ext uri="{BB962C8B-B14F-4D97-AF65-F5344CB8AC3E}">
        <p14:creationId xmlns:p14="http://schemas.microsoft.com/office/powerpoint/2010/main" val="2916944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Executive Summary</a:t>
            </a:r>
          </a:p>
        </p:txBody>
      </p:sp>
      <p:sp>
        <p:nvSpPr>
          <p:cNvPr id="5" name="Content Placeholder 4"/>
          <p:cNvSpPr>
            <a:spLocks noGrp="1"/>
          </p:cNvSpPr>
          <p:nvPr>
            <p:ph idx="1"/>
          </p:nvPr>
        </p:nvSpPr>
        <p:spPr>
          <a:xfrm>
            <a:off x="514351" y="1318419"/>
            <a:ext cx="11163297" cy="4914430"/>
          </a:xfrm>
        </p:spPr>
        <p:txBody>
          <a:bodyPr/>
          <a:lstStyle/>
          <a:p>
            <a:pPr marL="0" indent="0">
              <a:spcBef>
                <a:spcPts val="0"/>
              </a:spcBef>
              <a:buNone/>
            </a:pPr>
            <a:r>
              <a:rPr lang="en-GB" sz="1400" b="1" dirty="0"/>
              <a:t>Local Currency (“LCY”) Investments</a:t>
            </a:r>
          </a:p>
          <a:p>
            <a:pPr>
              <a:spcBef>
                <a:spcPts val="0"/>
              </a:spcBef>
              <a:buFont typeface="Courier New" panose="02070309020205020404" pitchFamily="49" charset="0"/>
              <a:buChar char="o"/>
            </a:pPr>
            <a:r>
              <a:rPr lang="en-GB" sz="1200" dirty="0"/>
              <a:t>LCY investments are appropriate for many local SMEs but this gives rise to currency risk for investment vehicles that must be managed.</a:t>
            </a:r>
          </a:p>
          <a:p>
            <a:pPr>
              <a:spcBef>
                <a:spcPts val="0"/>
              </a:spcBef>
              <a:buFont typeface="Courier New" panose="02070309020205020404" pitchFamily="49" charset="0"/>
              <a:buChar char="o"/>
            </a:pPr>
            <a:r>
              <a:rPr lang="en-GB" sz="1200" dirty="0"/>
              <a:t>Understanding each country’s monetary, economic and currency market dynamics is critical to making appropriate risk / return assessments to create a balanced and well-managed portfolio.</a:t>
            </a:r>
          </a:p>
          <a:p>
            <a:pPr>
              <a:spcBef>
                <a:spcPts val="0"/>
              </a:spcBef>
              <a:buFont typeface="Courier New" panose="02070309020205020404" pitchFamily="49" charset="0"/>
              <a:buChar char="o"/>
            </a:pPr>
            <a:endParaRPr lang="en-GB" sz="1400" dirty="0"/>
          </a:p>
          <a:p>
            <a:pPr marL="0" indent="0">
              <a:spcBef>
                <a:spcPts val="0"/>
              </a:spcBef>
              <a:buNone/>
            </a:pPr>
            <a:r>
              <a:rPr lang="en-GB" sz="1400" b="1" dirty="0"/>
              <a:t>Hedging</a:t>
            </a:r>
          </a:p>
          <a:p>
            <a:pPr>
              <a:spcBef>
                <a:spcPts val="0"/>
              </a:spcBef>
              <a:buFont typeface="Courier New" panose="02070309020205020404" pitchFamily="49" charset="0"/>
              <a:buChar char="o"/>
            </a:pPr>
            <a:r>
              <a:rPr lang="en-GB" sz="1200" dirty="0"/>
              <a:t>Currency hedging involves investing in financial products with credible counterparties to increase the predictability of currency outcomes where risks exist but is not a panacea for LCY investing.</a:t>
            </a:r>
          </a:p>
          <a:p>
            <a:pPr>
              <a:spcBef>
                <a:spcPts val="0"/>
              </a:spcBef>
              <a:buFont typeface="Courier New" panose="02070309020205020404" pitchFamily="49" charset="0"/>
              <a:buChar char="o"/>
            </a:pPr>
            <a:r>
              <a:rPr lang="en-GB" sz="1200" dirty="0"/>
              <a:t>Efficient hedge pricing and structuring depends on pricing, liquidity, currency availability and local market policies.</a:t>
            </a:r>
          </a:p>
          <a:p>
            <a:pPr>
              <a:spcBef>
                <a:spcPts val="0"/>
              </a:spcBef>
              <a:buFont typeface="Courier New" panose="02070309020205020404" pitchFamily="49" charset="0"/>
              <a:buChar char="o"/>
            </a:pPr>
            <a:r>
              <a:rPr lang="en-GB" sz="1200" dirty="0"/>
              <a:t>Frontier markets tend to be inefficient, which limits the availability of appropriate products, tenors and accurate pricing. The risks of capital controls, parallel currency markets and government market interventions are also present.</a:t>
            </a:r>
          </a:p>
          <a:p>
            <a:pPr>
              <a:spcBef>
                <a:spcPts val="0"/>
              </a:spcBef>
              <a:buFont typeface="Courier New" panose="02070309020205020404" pitchFamily="49" charset="0"/>
              <a:buChar char="o"/>
            </a:pPr>
            <a:endParaRPr lang="en-GB" sz="1400" dirty="0"/>
          </a:p>
          <a:p>
            <a:pPr marL="0" indent="0">
              <a:spcBef>
                <a:spcPts val="0"/>
              </a:spcBef>
              <a:buNone/>
            </a:pPr>
            <a:r>
              <a:rPr lang="en-GB" sz="1400" b="1" dirty="0"/>
              <a:t>Funder Recommendations</a:t>
            </a:r>
          </a:p>
          <a:p>
            <a:pPr>
              <a:spcBef>
                <a:spcPts val="0"/>
              </a:spcBef>
              <a:buFont typeface="Courier New" panose="02070309020205020404" pitchFamily="49" charset="0"/>
              <a:buChar char="o"/>
            </a:pPr>
            <a:r>
              <a:rPr lang="en-GB" sz="1200" dirty="0"/>
              <a:t>Collaborate with fund design stakeholders, including anchor investors, advisors and potential fund managers, to create an appropriate currency management strategy: LCY market knowledge, maximum LCY allocations, credit line / collateral provisions and subsidy / grant inclusion.</a:t>
            </a:r>
          </a:p>
          <a:p>
            <a:pPr>
              <a:spcBef>
                <a:spcPts val="0"/>
              </a:spcBef>
              <a:buFont typeface="Courier New" panose="02070309020205020404" pitchFamily="49" charset="0"/>
              <a:buChar char="o"/>
            </a:pPr>
            <a:r>
              <a:rPr lang="en-GB" sz="1200" dirty="0"/>
              <a:t>Include currency risk management as a core requirement and competency for investment managers: currency risk management experience and track record, policies and procedures.</a:t>
            </a:r>
          </a:p>
          <a:p>
            <a:pPr>
              <a:spcBef>
                <a:spcPts val="0"/>
              </a:spcBef>
              <a:buFont typeface="Courier New" panose="02070309020205020404" pitchFamily="49" charset="0"/>
              <a:buChar char="o"/>
            </a:pPr>
            <a:r>
              <a:rPr lang="en-GB" sz="1200" dirty="0"/>
              <a:t>Consider subsidized currency risk management at the fund level, particularly to offset risks of local government intervention.</a:t>
            </a:r>
            <a:endParaRPr lang="en-GB" sz="1400" dirty="0"/>
          </a:p>
          <a:p>
            <a:pPr marL="0" indent="0">
              <a:buNone/>
            </a:pPr>
            <a:endParaRPr lang="en-GB" sz="1200" dirty="0"/>
          </a:p>
          <a:p>
            <a:pPr marL="0" indent="0">
              <a:buNone/>
            </a:pPr>
            <a:endParaRPr lang="en-GB" sz="1200" dirty="0"/>
          </a:p>
          <a:p>
            <a:pPr marL="0" indent="0">
              <a:buNone/>
            </a:pPr>
            <a:endParaRPr lang="en-GB" sz="1400" dirty="0"/>
          </a:p>
          <a:p>
            <a:pPr marL="0" indent="0">
              <a:buNone/>
            </a:pPr>
            <a:endParaRPr lang="en-GB" sz="1800" dirty="0"/>
          </a:p>
          <a:p>
            <a:pPr marL="0" indent="0">
              <a:buNone/>
            </a:pPr>
            <a:endParaRPr lang="en-IE" sz="1800" dirty="0"/>
          </a:p>
        </p:txBody>
      </p:sp>
    </p:spTree>
    <p:extLst>
      <p:ext uri="{BB962C8B-B14F-4D97-AF65-F5344CB8AC3E}">
        <p14:creationId xmlns:p14="http://schemas.microsoft.com/office/powerpoint/2010/main" val="2853399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000" dirty="0"/>
              <a:t>Funds consider currency management strategies from the outset in order to set risk and return expectations with investors</a:t>
            </a:r>
          </a:p>
        </p:txBody>
      </p:sp>
      <p:grpSp>
        <p:nvGrpSpPr>
          <p:cNvPr id="24" name="Group 23">
            <a:extLst>
              <a:ext uri="{FF2B5EF4-FFF2-40B4-BE49-F238E27FC236}">
                <a16:creationId xmlns:a16="http://schemas.microsoft.com/office/drawing/2014/main" id="{5D636448-0762-4E17-BFE6-3424A4D86CB9}"/>
              </a:ext>
            </a:extLst>
          </p:cNvPr>
          <p:cNvGrpSpPr/>
          <p:nvPr/>
        </p:nvGrpSpPr>
        <p:grpSpPr>
          <a:xfrm>
            <a:off x="1276350" y="1227297"/>
            <a:ext cx="9474777" cy="266735"/>
            <a:chOff x="3953" y="543146"/>
            <a:chExt cx="2377306" cy="950922"/>
          </a:xfrm>
        </p:grpSpPr>
        <p:sp>
          <p:nvSpPr>
            <p:cNvPr id="25" name="Rectangle 24">
              <a:extLst>
                <a:ext uri="{FF2B5EF4-FFF2-40B4-BE49-F238E27FC236}">
                  <a16:creationId xmlns:a16="http://schemas.microsoft.com/office/drawing/2014/main" id="{4861DF09-E9FE-440B-BEDB-E7A2692BB93C}"/>
                </a:ext>
              </a:extLst>
            </p:cNvPr>
            <p:cNvSpPr/>
            <p:nvPr/>
          </p:nvSpPr>
          <p:spPr>
            <a:xfrm>
              <a:off x="3953" y="543146"/>
              <a:ext cx="2377306" cy="950922"/>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Box 25">
              <a:extLst>
                <a:ext uri="{FF2B5EF4-FFF2-40B4-BE49-F238E27FC236}">
                  <a16:creationId xmlns:a16="http://schemas.microsoft.com/office/drawing/2014/main" id="{A88C2BE8-BC87-4871-94C8-D056DF934D27}"/>
                </a:ext>
              </a:extLst>
            </p:cNvPr>
            <p:cNvSpPr txBox="1"/>
            <p:nvPr/>
          </p:nvSpPr>
          <p:spPr>
            <a:xfrm>
              <a:off x="3953" y="543146"/>
              <a:ext cx="2377306" cy="9509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a:t>Fund Design</a:t>
              </a:r>
            </a:p>
          </p:txBody>
        </p:sp>
      </p:grpSp>
      <p:grpSp>
        <p:nvGrpSpPr>
          <p:cNvPr id="27" name="Group 26">
            <a:extLst>
              <a:ext uri="{FF2B5EF4-FFF2-40B4-BE49-F238E27FC236}">
                <a16:creationId xmlns:a16="http://schemas.microsoft.com/office/drawing/2014/main" id="{C2E70572-16FB-40BE-A650-B8BF6633B366}"/>
              </a:ext>
            </a:extLst>
          </p:cNvPr>
          <p:cNvGrpSpPr/>
          <p:nvPr/>
        </p:nvGrpSpPr>
        <p:grpSpPr>
          <a:xfrm>
            <a:off x="1276350" y="1494032"/>
            <a:ext cx="9474777" cy="462735"/>
            <a:chOff x="3953" y="1494068"/>
            <a:chExt cx="2377306" cy="3390074"/>
          </a:xfrm>
        </p:grpSpPr>
        <p:sp>
          <p:nvSpPr>
            <p:cNvPr id="28" name="Rectangle 27">
              <a:extLst>
                <a:ext uri="{FF2B5EF4-FFF2-40B4-BE49-F238E27FC236}">
                  <a16:creationId xmlns:a16="http://schemas.microsoft.com/office/drawing/2014/main" id="{663BC7C2-11DE-4131-B2C3-8C77D5598EC6}"/>
                </a:ext>
              </a:extLst>
            </p:cNvPr>
            <p:cNvSpPr/>
            <p:nvPr/>
          </p:nvSpPr>
          <p:spPr>
            <a:xfrm>
              <a:off x="3953" y="1494068"/>
              <a:ext cx="2377306" cy="3390074"/>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9" name="TextBox 28">
              <a:extLst>
                <a:ext uri="{FF2B5EF4-FFF2-40B4-BE49-F238E27FC236}">
                  <a16:creationId xmlns:a16="http://schemas.microsoft.com/office/drawing/2014/main" id="{07996910-3593-497E-BE82-56E519DD002A}"/>
                </a:ext>
              </a:extLst>
            </p:cNvPr>
            <p:cNvSpPr txBox="1"/>
            <p:nvPr/>
          </p:nvSpPr>
          <p:spPr>
            <a:xfrm>
              <a:off x="3953" y="1494068"/>
              <a:ext cx="2377306" cy="33900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0" lvl="1" algn="l" defTabSz="533400">
                <a:lnSpc>
                  <a:spcPct val="90000"/>
                </a:lnSpc>
                <a:spcBef>
                  <a:spcPct val="0"/>
                </a:spcBef>
                <a:spcAft>
                  <a:spcPct val="15000"/>
                </a:spcAft>
              </a:pPr>
              <a:r>
                <a:rPr lang="en-US" sz="1200" kern="1200" dirty="0"/>
                <a:t>Fund managers elaborate currency management strategies alongside principal investors  sponsors during the design phase of the fund considering new investor expectations and the balance of what’s achievable at the investment level.</a:t>
              </a:r>
            </a:p>
          </p:txBody>
        </p:sp>
      </p:grpSp>
      <p:sp>
        <p:nvSpPr>
          <p:cNvPr id="30" name="Isosceles Triangle 29">
            <a:extLst>
              <a:ext uri="{FF2B5EF4-FFF2-40B4-BE49-F238E27FC236}">
                <a16:creationId xmlns:a16="http://schemas.microsoft.com/office/drawing/2014/main" id="{6EBC1BF8-5FD6-4A6C-ADE5-90CFF736FE96}"/>
              </a:ext>
            </a:extLst>
          </p:cNvPr>
          <p:cNvSpPr/>
          <p:nvPr/>
        </p:nvSpPr>
        <p:spPr>
          <a:xfrm rot="10800000">
            <a:off x="1111826" y="1956767"/>
            <a:ext cx="9902537" cy="337318"/>
          </a:xfrm>
          <a:prstGeom prst="triangl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 name="Group 30">
            <a:extLst>
              <a:ext uri="{FF2B5EF4-FFF2-40B4-BE49-F238E27FC236}">
                <a16:creationId xmlns:a16="http://schemas.microsoft.com/office/drawing/2014/main" id="{664ECADA-9E7F-4664-9C69-576FD0BA8A61}"/>
              </a:ext>
            </a:extLst>
          </p:cNvPr>
          <p:cNvGrpSpPr/>
          <p:nvPr/>
        </p:nvGrpSpPr>
        <p:grpSpPr>
          <a:xfrm>
            <a:off x="1276350" y="1942910"/>
            <a:ext cx="9474777" cy="280590"/>
            <a:chOff x="3953" y="493752"/>
            <a:chExt cx="2377306" cy="1000316"/>
          </a:xfrm>
          <a:noFill/>
        </p:grpSpPr>
        <p:sp>
          <p:nvSpPr>
            <p:cNvPr id="32" name="Rectangle 31">
              <a:extLst>
                <a:ext uri="{FF2B5EF4-FFF2-40B4-BE49-F238E27FC236}">
                  <a16:creationId xmlns:a16="http://schemas.microsoft.com/office/drawing/2014/main" id="{D546D5CE-68B8-48C7-AAD6-055ECD9CD5EB}"/>
                </a:ext>
              </a:extLst>
            </p:cNvPr>
            <p:cNvSpPr/>
            <p:nvPr/>
          </p:nvSpPr>
          <p:spPr>
            <a:xfrm>
              <a:off x="3953" y="543146"/>
              <a:ext cx="2377306" cy="950922"/>
            </a:xfrm>
            <a:prstGeom prst="rect">
              <a:avLst/>
            </a:prstGeom>
            <a:grp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TextBox 32">
              <a:extLst>
                <a:ext uri="{FF2B5EF4-FFF2-40B4-BE49-F238E27FC236}">
                  <a16:creationId xmlns:a16="http://schemas.microsoft.com/office/drawing/2014/main" id="{8F400B3F-8301-4FFD-ACC2-CC89BAD5FF32}"/>
                </a:ext>
              </a:extLst>
            </p:cNvPr>
            <p:cNvSpPr txBox="1"/>
            <p:nvPr/>
          </p:nvSpPr>
          <p:spPr>
            <a:xfrm>
              <a:off x="3953" y="493752"/>
              <a:ext cx="2377306" cy="950922"/>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a:t>Investor &amp; Market Considerations</a:t>
              </a:r>
            </a:p>
          </p:txBody>
        </p:sp>
      </p:grpSp>
      <p:sp>
        <p:nvSpPr>
          <p:cNvPr id="34" name="Oval 33">
            <a:extLst>
              <a:ext uri="{FF2B5EF4-FFF2-40B4-BE49-F238E27FC236}">
                <a16:creationId xmlns:a16="http://schemas.microsoft.com/office/drawing/2014/main" id="{5E6091D5-4EF7-4BDC-816D-FB0C9C472316}"/>
              </a:ext>
            </a:extLst>
          </p:cNvPr>
          <p:cNvSpPr/>
          <p:nvPr/>
        </p:nvSpPr>
        <p:spPr>
          <a:xfrm>
            <a:off x="3332883" y="2307942"/>
            <a:ext cx="5361709" cy="49110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Investor appetite, fund manager capabilities &amp; market availability</a:t>
            </a:r>
          </a:p>
        </p:txBody>
      </p:sp>
      <p:sp>
        <p:nvSpPr>
          <p:cNvPr id="35" name="AutoShape 9">
            <a:extLst>
              <a:ext uri="{FF2B5EF4-FFF2-40B4-BE49-F238E27FC236}">
                <a16:creationId xmlns:a16="http://schemas.microsoft.com/office/drawing/2014/main" id="{66DF12B1-539A-407A-A269-DBEC8AA1F082}"/>
              </a:ext>
            </a:extLst>
          </p:cNvPr>
          <p:cNvSpPr>
            <a:spLocks noChangeArrowheads="1"/>
          </p:cNvSpPr>
          <p:nvPr>
            <p:custDataLst>
              <p:tags r:id="rId1"/>
            </p:custDataLst>
          </p:nvPr>
        </p:nvSpPr>
        <p:spPr bwMode="gray">
          <a:xfrm>
            <a:off x="1276350" y="3052496"/>
            <a:ext cx="2838520" cy="491105"/>
          </a:xfrm>
          <a:prstGeom prst="chevron">
            <a:avLst>
              <a:gd name="adj" fmla="val 23087"/>
            </a:avLst>
          </a:prstGeom>
          <a:solidFill>
            <a:schemeClr val="accent1"/>
          </a:solidFill>
          <a:ln w="952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chorCtr="0">
            <a:noAutofit/>
          </a:bodyPr>
          <a:lstStyle/>
          <a:p>
            <a:pPr marL="111125" algn="ctr" defTabSz="825500" hangingPunct="0">
              <a:buClr>
                <a:schemeClr val="accent4"/>
              </a:buClr>
            </a:pPr>
            <a:r>
              <a:rPr lang="en-US" sz="1400" b="1" dirty="0">
                <a:solidFill>
                  <a:schemeClr val="bg1"/>
                </a:solidFill>
                <a:sym typeface="Calibri"/>
              </a:rPr>
              <a:t>No Management</a:t>
            </a:r>
          </a:p>
        </p:txBody>
      </p:sp>
      <p:sp>
        <p:nvSpPr>
          <p:cNvPr id="36" name="AutoShape 9">
            <a:extLst>
              <a:ext uri="{FF2B5EF4-FFF2-40B4-BE49-F238E27FC236}">
                <a16:creationId xmlns:a16="http://schemas.microsoft.com/office/drawing/2014/main" id="{72AA48C4-5528-4903-96D5-3739B8927F21}"/>
              </a:ext>
            </a:extLst>
          </p:cNvPr>
          <p:cNvSpPr>
            <a:spLocks noChangeArrowheads="1"/>
          </p:cNvSpPr>
          <p:nvPr>
            <p:custDataLst>
              <p:tags r:id="rId2"/>
            </p:custDataLst>
          </p:nvPr>
        </p:nvSpPr>
        <p:spPr bwMode="gray">
          <a:xfrm>
            <a:off x="7862457" y="3052496"/>
            <a:ext cx="2888670" cy="491105"/>
          </a:xfrm>
          <a:prstGeom prst="chevron">
            <a:avLst>
              <a:gd name="adj" fmla="val 23087"/>
            </a:avLst>
          </a:prstGeom>
          <a:solidFill>
            <a:schemeClr val="accent1"/>
          </a:solidFill>
          <a:ln w="952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chorCtr="0">
            <a:noAutofit/>
          </a:bodyPr>
          <a:lstStyle/>
          <a:p>
            <a:pPr marL="111125" algn="ctr" defTabSz="825500" hangingPunct="0">
              <a:buClr>
                <a:schemeClr val="accent4"/>
              </a:buClr>
            </a:pPr>
            <a:r>
              <a:rPr lang="en-US" sz="1400" b="1" dirty="0">
                <a:solidFill>
                  <a:schemeClr val="bg1"/>
                </a:solidFill>
                <a:sym typeface="Calibri"/>
              </a:rPr>
              <a:t>Active Management</a:t>
            </a:r>
          </a:p>
        </p:txBody>
      </p:sp>
      <p:sp>
        <p:nvSpPr>
          <p:cNvPr id="37" name="AutoShape 9">
            <a:extLst>
              <a:ext uri="{FF2B5EF4-FFF2-40B4-BE49-F238E27FC236}">
                <a16:creationId xmlns:a16="http://schemas.microsoft.com/office/drawing/2014/main" id="{3AA662FF-4F85-4C66-A8FC-085673B197E3}"/>
              </a:ext>
            </a:extLst>
          </p:cNvPr>
          <p:cNvSpPr>
            <a:spLocks noChangeArrowheads="1"/>
          </p:cNvSpPr>
          <p:nvPr>
            <p:custDataLst>
              <p:tags r:id="rId3"/>
            </p:custDataLst>
          </p:nvPr>
        </p:nvSpPr>
        <p:spPr bwMode="gray">
          <a:xfrm>
            <a:off x="4553020" y="3052496"/>
            <a:ext cx="2871288" cy="491105"/>
          </a:xfrm>
          <a:prstGeom prst="chevron">
            <a:avLst>
              <a:gd name="adj" fmla="val 23087"/>
            </a:avLst>
          </a:prstGeom>
          <a:solidFill>
            <a:schemeClr val="accent1"/>
          </a:solidFill>
          <a:ln w="952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chorCtr="0">
            <a:noAutofit/>
          </a:bodyPr>
          <a:lstStyle/>
          <a:p>
            <a:pPr marL="111125" algn="ctr" defTabSz="825500" hangingPunct="0">
              <a:buClr>
                <a:schemeClr val="accent4"/>
              </a:buClr>
            </a:pPr>
            <a:r>
              <a:rPr lang="en-US" sz="1400" b="1" dirty="0">
                <a:solidFill>
                  <a:schemeClr val="bg1"/>
                </a:solidFill>
                <a:sym typeface="Calibri"/>
              </a:rPr>
              <a:t>Passive Management</a:t>
            </a:r>
          </a:p>
        </p:txBody>
      </p:sp>
      <p:sp>
        <p:nvSpPr>
          <p:cNvPr id="38" name="TextBox 37">
            <a:extLst>
              <a:ext uri="{FF2B5EF4-FFF2-40B4-BE49-F238E27FC236}">
                <a16:creationId xmlns:a16="http://schemas.microsoft.com/office/drawing/2014/main" id="{0D83B166-E15B-4C15-AEC9-47541592EBFB}"/>
              </a:ext>
            </a:extLst>
          </p:cNvPr>
          <p:cNvSpPr txBox="1"/>
          <p:nvPr/>
        </p:nvSpPr>
        <p:spPr>
          <a:xfrm>
            <a:off x="1359512" y="3545406"/>
            <a:ext cx="2672195" cy="1985159"/>
          </a:xfrm>
          <a:prstGeom prst="rect">
            <a:avLst/>
          </a:prstGeom>
          <a:noFill/>
          <a:ln>
            <a:solidFill>
              <a:schemeClr val="bg1"/>
            </a:solidFill>
          </a:ln>
        </p:spPr>
        <p:txBody>
          <a:bodyPr wrap="square" rtlCol="0">
            <a:spAutoFit/>
          </a:bodyPr>
          <a:lstStyle/>
          <a:p>
            <a:pPr marL="171450" indent="-171450">
              <a:spcBef>
                <a:spcPts val="600"/>
              </a:spcBef>
              <a:buSzPct val="125000"/>
              <a:buFont typeface="Courier New" panose="02070309020205020404" pitchFamily="49" charset="0"/>
              <a:buChar char="o"/>
            </a:pPr>
            <a:r>
              <a:rPr lang="en-US" sz="1200" dirty="0"/>
              <a:t>Pass the currency exposure risk to the fund investors</a:t>
            </a:r>
          </a:p>
          <a:p>
            <a:pPr marL="171450" indent="-171450">
              <a:spcBef>
                <a:spcPts val="600"/>
              </a:spcBef>
              <a:buSzPct val="125000"/>
              <a:buFont typeface="Courier New" panose="02070309020205020404" pitchFamily="49" charset="0"/>
              <a:buChar char="o"/>
            </a:pPr>
            <a:r>
              <a:rPr lang="en-US" sz="1200" dirty="0"/>
              <a:t>Permits the fund investors to manage the currency risk for themselves</a:t>
            </a:r>
          </a:p>
          <a:p>
            <a:pPr marL="171450" indent="-171450">
              <a:spcBef>
                <a:spcPts val="600"/>
              </a:spcBef>
              <a:buSzPct val="125000"/>
              <a:buFont typeface="Courier New" panose="02070309020205020404" pitchFamily="49" charset="0"/>
              <a:buChar char="o"/>
            </a:pPr>
            <a:r>
              <a:rPr lang="en-US" sz="1200" dirty="0"/>
              <a:t>Funds used entirely for investments in targeted assets</a:t>
            </a:r>
          </a:p>
          <a:p>
            <a:pPr marL="171450" indent="-171450">
              <a:spcBef>
                <a:spcPts val="600"/>
              </a:spcBef>
              <a:buSzPct val="125000"/>
              <a:buFont typeface="Courier New" panose="02070309020205020404" pitchFamily="49" charset="0"/>
              <a:buChar char="o"/>
            </a:pPr>
            <a:r>
              <a:rPr lang="en-US" sz="1200" dirty="0"/>
              <a:t>Fund manager focuses only on targeted investments</a:t>
            </a:r>
          </a:p>
        </p:txBody>
      </p:sp>
      <p:cxnSp>
        <p:nvCxnSpPr>
          <p:cNvPr id="39" name="Straight Arrow Connector 38">
            <a:extLst>
              <a:ext uri="{FF2B5EF4-FFF2-40B4-BE49-F238E27FC236}">
                <a16:creationId xmlns:a16="http://schemas.microsoft.com/office/drawing/2014/main" id="{77C4BC8C-3C07-478D-A75B-8D71E7A6FC17}"/>
              </a:ext>
            </a:extLst>
          </p:cNvPr>
          <p:cNvCxnSpPr>
            <a:cxnSpLocks/>
            <a:stCxn id="34" idx="3"/>
            <a:endCxn id="35" idx="0"/>
          </p:cNvCxnSpPr>
          <p:nvPr/>
        </p:nvCxnSpPr>
        <p:spPr>
          <a:xfrm flipH="1">
            <a:off x="2638919" y="2727126"/>
            <a:ext cx="1479168" cy="32537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B2BB8A3A-90AF-4063-86A0-4094980E01C5}"/>
              </a:ext>
            </a:extLst>
          </p:cNvPr>
          <p:cNvSpPr txBox="1"/>
          <p:nvPr/>
        </p:nvSpPr>
        <p:spPr>
          <a:xfrm>
            <a:off x="4595875" y="3546761"/>
            <a:ext cx="2672195" cy="1723549"/>
          </a:xfrm>
          <a:prstGeom prst="rect">
            <a:avLst/>
          </a:prstGeom>
          <a:noFill/>
          <a:ln>
            <a:solidFill>
              <a:schemeClr val="bg1"/>
            </a:solidFill>
          </a:ln>
        </p:spPr>
        <p:txBody>
          <a:bodyPr wrap="square" rtlCol="0">
            <a:spAutoFit/>
          </a:bodyPr>
          <a:lstStyle/>
          <a:p>
            <a:pPr marL="171450" indent="-171450">
              <a:spcBef>
                <a:spcPts val="600"/>
              </a:spcBef>
              <a:buSzPct val="125000"/>
              <a:buFont typeface="Courier New" panose="02070309020205020404" pitchFamily="49" charset="0"/>
              <a:buChar char="o"/>
            </a:pPr>
            <a:r>
              <a:rPr lang="en-US" sz="1200" dirty="0"/>
              <a:t>Funds are not used for currency management investments</a:t>
            </a:r>
          </a:p>
          <a:p>
            <a:pPr marL="171450" indent="-171450">
              <a:spcBef>
                <a:spcPts val="600"/>
              </a:spcBef>
              <a:buSzPct val="125000"/>
              <a:buFont typeface="Courier New" panose="02070309020205020404" pitchFamily="49" charset="0"/>
              <a:buChar char="o"/>
            </a:pPr>
            <a:r>
              <a:rPr lang="en-US" sz="1200" dirty="0"/>
              <a:t>Adapt investment to protect against currency movements (e.g., obligate investees to hedge)</a:t>
            </a:r>
          </a:p>
          <a:p>
            <a:pPr marL="171450" indent="-171450">
              <a:spcBef>
                <a:spcPts val="600"/>
              </a:spcBef>
              <a:buSzPct val="125000"/>
              <a:buFont typeface="Courier New" panose="02070309020205020404" pitchFamily="49" charset="0"/>
              <a:buChar char="o"/>
            </a:pPr>
            <a:r>
              <a:rPr lang="en-US" sz="1200" dirty="0"/>
              <a:t>Currency risk fully integrated into portfolio construction and diversification</a:t>
            </a:r>
          </a:p>
        </p:txBody>
      </p:sp>
      <p:sp>
        <p:nvSpPr>
          <p:cNvPr id="41" name="TextBox 40">
            <a:extLst>
              <a:ext uri="{FF2B5EF4-FFF2-40B4-BE49-F238E27FC236}">
                <a16:creationId xmlns:a16="http://schemas.microsoft.com/office/drawing/2014/main" id="{617D6101-6932-492E-932C-97D1C3816EC2}"/>
              </a:ext>
            </a:extLst>
          </p:cNvPr>
          <p:cNvSpPr txBox="1"/>
          <p:nvPr/>
        </p:nvSpPr>
        <p:spPr>
          <a:xfrm>
            <a:off x="7970694" y="3557457"/>
            <a:ext cx="2672195" cy="1908215"/>
          </a:xfrm>
          <a:prstGeom prst="rect">
            <a:avLst/>
          </a:prstGeom>
          <a:noFill/>
          <a:ln>
            <a:solidFill>
              <a:schemeClr val="bg1"/>
            </a:solidFill>
          </a:ln>
        </p:spPr>
        <p:txBody>
          <a:bodyPr wrap="square" rtlCol="0">
            <a:spAutoFit/>
          </a:bodyPr>
          <a:lstStyle/>
          <a:p>
            <a:pPr marL="171450" indent="-171450">
              <a:spcBef>
                <a:spcPts val="600"/>
              </a:spcBef>
              <a:buSzPct val="125000"/>
              <a:buFont typeface="Courier New" panose="02070309020205020404" pitchFamily="49" charset="0"/>
              <a:buChar char="o"/>
            </a:pPr>
            <a:r>
              <a:rPr lang="en-US" sz="1200" dirty="0"/>
              <a:t>Funds are used to enter into currency management obligations (e.g., hedge contracts)</a:t>
            </a:r>
          </a:p>
          <a:p>
            <a:pPr marL="171450" indent="-171450">
              <a:spcBef>
                <a:spcPts val="600"/>
              </a:spcBef>
              <a:buSzPct val="125000"/>
              <a:buFont typeface="Courier New" panose="02070309020205020404" pitchFamily="49" charset="0"/>
              <a:buChar char="o"/>
            </a:pPr>
            <a:r>
              <a:rPr lang="en-US" sz="1200" dirty="0"/>
              <a:t>Balance downside protection with upside sacrifice and potential liability exposure</a:t>
            </a:r>
          </a:p>
          <a:p>
            <a:pPr marL="171450" indent="-171450">
              <a:spcBef>
                <a:spcPts val="600"/>
              </a:spcBef>
              <a:buSzPct val="125000"/>
              <a:buFont typeface="Courier New" panose="02070309020205020404" pitchFamily="49" charset="0"/>
              <a:buChar char="o"/>
            </a:pPr>
            <a:r>
              <a:rPr lang="en-US" sz="1200" dirty="0"/>
              <a:t>Utilize local market and financial product skill set to make prudent decisions</a:t>
            </a:r>
          </a:p>
        </p:txBody>
      </p:sp>
      <p:sp>
        <p:nvSpPr>
          <p:cNvPr id="42" name="Rectangle 41">
            <a:extLst>
              <a:ext uri="{FF2B5EF4-FFF2-40B4-BE49-F238E27FC236}">
                <a16:creationId xmlns:a16="http://schemas.microsoft.com/office/drawing/2014/main" id="{69952DD7-EFE4-455C-9F12-0B5261053AD4}"/>
              </a:ext>
            </a:extLst>
          </p:cNvPr>
          <p:cNvSpPr/>
          <p:nvPr/>
        </p:nvSpPr>
        <p:spPr>
          <a:xfrm>
            <a:off x="1572491" y="5530141"/>
            <a:ext cx="9047018" cy="7425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6688"/>
            <a:r>
              <a:rPr lang="en-US" sz="1200" b="1" dirty="0">
                <a:solidFill>
                  <a:schemeClr val="tx1"/>
                </a:solidFill>
              </a:rPr>
              <a:t>In all cases the fund manager must price the currency risk into targeted returns. Active management can incorporate all three general strategies to balance currency risk downside protection and upside capture. </a:t>
            </a:r>
          </a:p>
        </p:txBody>
      </p:sp>
      <p:cxnSp>
        <p:nvCxnSpPr>
          <p:cNvPr id="43" name="Straight Arrow Connector 42">
            <a:extLst>
              <a:ext uri="{FF2B5EF4-FFF2-40B4-BE49-F238E27FC236}">
                <a16:creationId xmlns:a16="http://schemas.microsoft.com/office/drawing/2014/main" id="{F42D3E46-E1B9-4FA3-ACC7-9FE37BBB3AD9}"/>
              </a:ext>
            </a:extLst>
          </p:cNvPr>
          <p:cNvCxnSpPr>
            <a:cxnSpLocks/>
            <a:stCxn id="34" idx="4"/>
            <a:endCxn id="37" idx="0"/>
          </p:cNvCxnSpPr>
          <p:nvPr/>
        </p:nvCxnSpPr>
        <p:spPr>
          <a:xfrm flipH="1">
            <a:off x="5931973" y="2799047"/>
            <a:ext cx="81765" cy="25344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B7437FE9-C21C-4EC1-A801-F7422FE9CAD8}"/>
              </a:ext>
            </a:extLst>
          </p:cNvPr>
          <p:cNvCxnSpPr>
            <a:cxnSpLocks/>
            <a:stCxn id="34" idx="5"/>
            <a:endCxn id="36" idx="0"/>
          </p:cNvCxnSpPr>
          <p:nvPr/>
        </p:nvCxnSpPr>
        <p:spPr>
          <a:xfrm>
            <a:off x="7909388" y="2727126"/>
            <a:ext cx="1340713" cy="32537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205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3BCA12-65D2-4AD2-BACA-8CA6941EE275}"/>
              </a:ext>
            </a:extLst>
          </p:cNvPr>
          <p:cNvSpPr>
            <a:spLocks noGrp="1"/>
          </p:cNvSpPr>
          <p:nvPr>
            <p:ph type="title"/>
          </p:nvPr>
        </p:nvSpPr>
        <p:spPr/>
        <p:txBody>
          <a:bodyPr/>
          <a:lstStyle/>
          <a:p>
            <a:r>
              <a:rPr lang="en-US" sz="1800" dirty="0"/>
              <a:t>Broad strategic LCY exposure decisions lead to structural and management implications for the fund, and drive use of products that best suit a fund</a:t>
            </a:r>
            <a:br>
              <a:rPr lang="en-US" dirty="0"/>
            </a:br>
            <a:endParaRPr lang="en-IE" dirty="0"/>
          </a:p>
        </p:txBody>
      </p:sp>
      <p:sp>
        <p:nvSpPr>
          <p:cNvPr id="45" name="Freeform 14">
            <a:extLst>
              <a:ext uri="{FF2B5EF4-FFF2-40B4-BE49-F238E27FC236}">
                <a16:creationId xmlns:a16="http://schemas.microsoft.com/office/drawing/2014/main" id="{F050BD52-1DB2-4BDB-8C35-B5D1DE0020C3}"/>
              </a:ext>
            </a:extLst>
          </p:cNvPr>
          <p:cNvSpPr/>
          <p:nvPr/>
        </p:nvSpPr>
        <p:spPr>
          <a:xfrm>
            <a:off x="6762173" y="2126955"/>
            <a:ext cx="2083827" cy="4100848"/>
          </a:xfrm>
          <a:custGeom>
            <a:avLst/>
            <a:gdLst>
              <a:gd name="connsiteX0" fmla="*/ 0 w 1845327"/>
              <a:gd name="connsiteY0" fmla="*/ 0 h 4393455"/>
              <a:gd name="connsiteX1" fmla="*/ 307555 w 1845327"/>
              <a:gd name="connsiteY1" fmla="*/ 0 h 4393455"/>
              <a:gd name="connsiteX2" fmla="*/ 307555 w 1845327"/>
              <a:gd name="connsiteY2" fmla="*/ 0 h 4393455"/>
              <a:gd name="connsiteX3" fmla="*/ 768886 w 1845327"/>
              <a:gd name="connsiteY3" fmla="*/ 0 h 4393455"/>
              <a:gd name="connsiteX4" fmla="*/ 1845327 w 1845327"/>
              <a:gd name="connsiteY4" fmla="*/ 0 h 4393455"/>
              <a:gd name="connsiteX5" fmla="*/ 1845327 w 1845327"/>
              <a:gd name="connsiteY5" fmla="*/ 732243 h 4393455"/>
              <a:gd name="connsiteX6" fmla="*/ 1845327 w 1845327"/>
              <a:gd name="connsiteY6" fmla="*/ 732243 h 4393455"/>
              <a:gd name="connsiteX7" fmla="*/ 1845327 w 1845327"/>
              <a:gd name="connsiteY7" fmla="*/ 1830606 h 4393455"/>
              <a:gd name="connsiteX8" fmla="*/ 1845327 w 1845327"/>
              <a:gd name="connsiteY8" fmla="*/ 4393455 h 4393455"/>
              <a:gd name="connsiteX9" fmla="*/ 768886 w 1845327"/>
              <a:gd name="connsiteY9" fmla="*/ 4393455 h 4393455"/>
              <a:gd name="connsiteX10" fmla="*/ 307555 w 1845327"/>
              <a:gd name="connsiteY10" fmla="*/ 4393455 h 4393455"/>
              <a:gd name="connsiteX11" fmla="*/ 307555 w 1845327"/>
              <a:gd name="connsiteY11" fmla="*/ 4393455 h 4393455"/>
              <a:gd name="connsiteX12" fmla="*/ 0 w 1845327"/>
              <a:gd name="connsiteY12" fmla="*/ 4393455 h 4393455"/>
              <a:gd name="connsiteX13" fmla="*/ 0 w 1845327"/>
              <a:gd name="connsiteY13" fmla="*/ 1830606 h 4393455"/>
              <a:gd name="connsiteX14" fmla="*/ 0 w 1845327"/>
              <a:gd name="connsiteY14" fmla="*/ 2196728 h 4393455"/>
              <a:gd name="connsiteX15" fmla="*/ 0 w 1845327"/>
              <a:gd name="connsiteY15" fmla="*/ 732243 h 4393455"/>
              <a:gd name="connsiteX16" fmla="*/ 0 w 1845327"/>
              <a:gd name="connsiteY16" fmla="*/ 0 h 439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45327" h="4393455">
                <a:moveTo>
                  <a:pt x="0" y="0"/>
                </a:moveTo>
                <a:lnTo>
                  <a:pt x="307555" y="0"/>
                </a:lnTo>
                <a:lnTo>
                  <a:pt x="307555" y="0"/>
                </a:lnTo>
                <a:lnTo>
                  <a:pt x="768886" y="0"/>
                </a:lnTo>
                <a:lnTo>
                  <a:pt x="1845327" y="0"/>
                </a:lnTo>
                <a:lnTo>
                  <a:pt x="1845327" y="732243"/>
                </a:lnTo>
                <a:lnTo>
                  <a:pt x="1845327" y="732243"/>
                </a:lnTo>
                <a:lnTo>
                  <a:pt x="1845327" y="1830606"/>
                </a:lnTo>
                <a:lnTo>
                  <a:pt x="1845327" y="4393455"/>
                </a:lnTo>
                <a:lnTo>
                  <a:pt x="768886" y="4393455"/>
                </a:lnTo>
                <a:lnTo>
                  <a:pt x="307555" y="4393455"/>
                </a:lnTo>
                <a:lnTo>
                  <a:pt x="307555" y="4393455"/>
                </a:lnTo>
                <a:lnTo>
                  <a:pt x="0" y="4393455"/>
                </a:lnTo>
                <a:lnTo>
                  <a:pt x="0" y="1830606"/>
                </a:lnTo>
                <a:lnTo>
                  <a:pt x="0" y="2196728"/>
                </a:lnTo>
                <a:lnTo>
                  <a:pt x="0" y="732243"/>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spcFirstLastPara="0" vert="horz" wrap="square" lIns="272087" tIns="38100" rIns="38101" bIns="38100" numCol="1" spcCol="1270" anchor="t" anchorCtr="0">
            <a:noAutofit/>
          </a:bodyPr>
          <a:lstStyle/>
          <a:p>
            <a:pPr lvl="0" algn="r" defTabSz="533400">
              <a:lnSpc>
                <a:spcPct val="90000"/>
              </a:lnSpc>
              <a:spcBef>
                <a:spcPct val="0"/>
              </a:spcBef>
              <a:spcAft>
                <a:spcPct val="35000"/>
              </a:spcAft>
            </a:pPr>
            <a:endParaRPr lang="en-US" sz="1200" kern="1200"/>
          </a:p>
        </p:txBody>
      </p:sp>
      <p:sp>
        <p:nvSpPr>
          <p:cNvPr id="46" name="Freeform 15">
            <a:extLst>
              <a:ext uri="{FF2B5EF4-FFF2-40B4-BE49-F238E27FC236}">
                <a16:creationId xmlns:a16="http://schemas.microsoft.com/office/drawing/2014/main" id="{832325A9-70F4-4AC9-B87D-009F4B68892E}"/>
              </a:ext>
            </a:extLst>
          </p:cNvPr>
          <p:cNvSpPr/>
          <p:nvPr/>
        </p:nvSpPr>
        <p:spPr>
          <a:xfrm>
            <a:off x="6759154" y="1295366"/>
            <a:ext cx="2083827" cy="860990"/>
          </a:xfrm>
          <a:custGeom>
            <a:avLst/>
            <a:gdLst>
              <a:gd name="connsiteX0" fmla="*/ 0 w 1845327"/>
              <a:gd name="connsiteY0" fmla="*/ 0 h 1025211"/>
              <a:gd name="connsiteX1" fmla="*/ 1845327 w 1845327"/>
              <a:gd name="connsiteY1" fmla="*/ 0 h 1025211"/>
              <a:gd name="connsiteX2" fmla="*/ 1845327 w 1845327"/>
              <a:gd name="connsiteY2" fmla="*/ 1025211 h 1025211"/>
              <a:gd name="connsiteX3" fmla="*/ 0 w 1845327"/>
              <a:gd name="connsiteY3" fmla="*/ 1025211 h 1025211"/>
              <a:gd name="connsiteX4" fmla="*/ 0 w 1845327"/>
              <a:gd name="connsiteY4" fmla="*/ 0 h 1025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5327" h="1025211">
                <a:moveTo>
                  <a:pt x="0" y="0"/>
                </a:moveTo>
                <a:lnTo>
                  <a:pt x="1845327" y="0"/>
                </a:lnTo>
                <a:lnTo>
                  <a:pt x="1845327" y="1025211"/>
                </a:lnTo>
                <a:lnTo>
                  <a:pt x="0" y="102521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100" tIns="38100" rIns="38100" bIns="38100" numCol="1" spcCol="1270" anchor="ctr" anchorCtr="0">
            <a:noAutofit/>
          </a:bodyPr>
          <a:lstStyle/>
          <a:p>
            <a:pPr lvl="0" algn="ctr" defTabSz="533400">
              <a:lnSpc>
                <a:spcPct val="90000"/>
              </a:lnSpc>
              <a:spcBef>
                <a:spcPct val="0"/>
              </a:spcBef>
              <a:spcAft>
                <a:spcPct val="35000"/>
              </a:spcAft>
            </a:pPr>
            <a:r>
              <a:rPr lang="en-US" sz="1200" kern="1200" dirty="0"/>
              <a:t>Management</a:t>
            </a:r>
          </a:p>
        </p:txBody>
      </p:sp>
      <p:sp>
        <p:nvSpPr>
          <p:cNvPr id="47" name="Freeform 16">
            <a:extLst>
              <a:ext uri="{FF2B5EF4-FFF2-40B4-BE49-F238E27FC236}">
                <a16:creationId xmlns:a16="http://schemas.microsoft.com/office/drawing/2014/main" id="{63E97AFF-2933-420E-9092-946240F8F516}"/>
              </a:ext>
            </a:extLst>
          </p:cNvPr>
          <p:cNvSpPr/>
          <p:nvPr/>
        </p:nvSpPr>
        <p:spPr>
          <a:xfrm>
            <a:off x="4678346" y="2113626"/>
            <a:ext cx="2083827" cy="3978144"/>
          </a:xfrm>
          <a:custGeom>
            <a:avLst/>
            <a:gdLst>
              <a:gd name="connsiteX0" fmla="*/ 0 w 1845327"/>
              <a:gd name="connsiteY0" fmla="*/ 0 h 4100847"/>
              <a:gd name="connsiteX1" fmla="*/ 1076441 w 1845327"/>
              <a:gd name="connsiteY1" fmla="*/ 0 h 4100847"/>
              <a:gd name="connsiteX2" fmla="*/ 1076441 w 1845327"/>
              <a:gd name="connsiteY2" fmla="*/ 0 h 4100847"/>
              <a:gd name="connsiteX3" fmla="*/ 1537773 w 1845327"/>
              <a:gd name="connsiteY3" fmla="*/ 0 h 4100847"/>
              <a:gd name="connsiteX4" fmla="*/ 1845327 w 1845327"/>
              <a:gd name="connsiteY4" fmla="*/ 0 h 4100847"/>
              <a:gd name="connsiteX5" fmla="*/ 1845327 w 1845327"/>
              <a:gd name="connsiteY5" fmla="*/ 2392161 h 4100847"/>
              <a:gd name="connsiteX6" fmla="*/ 2075993 w 1845327"/>
              <a:gd name="connsiteY6" fmla="*/ 2904630 h 4100847"/>
              <a:gd name="connsiteX7" fmla="*/ 1845327 w 1845327"/>
              <a:gd name="connsiteY7" fmla="*/ 3417373 h 4100847"/>
              <a:gd name="connsiteX8" fmla="*/ 1845327 w 1845327"/>
              <a:gd name="connsiteY8" fmla="*/ 4100847 h 4100847"/>
              <a:gd name="connsiteX9" fmla="*/ 1537773 w 1845327"/>
              <a:gd name="connsiteY9" fmla="*/ 4100847 h 4100847"/>
              <a:gd name="connsiteX10" fmla="*/ 1076441 w 1845327"/>
              <a:gd name="connsiteY10" fmla="*/ 4100847 h 4100847"/>
              <a:gd name="connsiteX11" fmla="*/ 1076441 w 1845327"/>
              <a:gd name="connsiteY11" fmla="*/ 4100847 h 4100847"/>
              <a:gd name="connsiteX12" fmla="*/ 0 w 1845327"/>
              <a:gd name="connsiteY12" fmla="*/ 4100847 h 4100847"/>
              <a:gd name="connsiteX13" fmla="*/ 0 w 1845327"/>
              <a:gd name="connsiteY13" fmla="*/ 3417373 h 4100847"/>
              <a:gd name="connsiteX14" fmla="*/ 0 w 1845327"/>
              <a:gd name="connsiteY14" fmla="*/ 2392161 h 4100847"/>
              <a:gd name="connsiteX15" fmla="*/ 0 w 1845327"/>
              <a:gd name="connsiteY15" fmla="*/ 2392161 h 4100847"/>
              <a:gd name="connsiteX16" fmla="*/ 0 w 1845327"/>
              <a:gd name="connsiteY16" fmla="*/ 0 h 410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45327" h="4100847">
                <a:moveTo>
                  <a:pt x="0" y="0"/>
                </a:moveTo>
                <a:lnTo>
                  <a:pt x="1076441" y="0"/>
                </a:lnTo>
                <a:lnTo>
                  <a:pt x="1076441" y="0"/>
                </a:lnTo>
                <a:lnTo>
                  <a:pt x="1537773" y="0"/>
                </a:lnTo>
                <a:lnTo>
                  <a:pt x="1845327" y="0"/>
                </a:lnTo>
                <a:lnTo>
                  <a:pt x="1845327" y="2392161"/>
                </a:lnTo>
                <a:lnTo>
                  <a:pt x="2075993" y="2904630"/>
                </a:lnTo>
                <a:lnTo>
                  <a:pt x="1845327" y="3417373"/>
                </a:lnTo>
                <a:lnTo>
                  <a:pt x="1845327" y="4100847"/>
                </a:lnTo>
                <a:lnTo>
                  <a:pt x="1537773" y="4100847"/>
                </a:lnTo>
                <a:lnTo>
                  <a:pt x="1076441" y="4100847"/>
                </a:lnTo>
                <a:lnTo>
                  <a:pt x="1076441" y="4100847"/>
                </a:lnTo>
                <a:lnTo>
                  <a:pt x="0" y="4100847"/>
                </a:lnTo>
                <a:lnTo>
                  <a:pt x="0" y="3417373"/>
                </a:lnTo>
                <a:lnTo>
                  <a:pt x="0" y="2392161"/>
                </a:lnTo>
                <a:lnTo>
                  <a:pt x="0" y="2392161"/>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spcFirstLastPara="0" vert="horz" wrap="square" lIns="272088" tIns="38100" rIns="38100" bIns="38100" numCol="1" spcCol="1270" anchor="t" anchorCtr="0">
            <a:noAutofit/>
          </a:bodyPr>
          <a:lstStyle/>
          <a:p>
            <a:pPr lvl="0" algn="r" defTabSz="533400">
              <a:lnSpc>
                <a:spcPct val="90000"/>
              </a:lnSpc>
              <a:spcBef>
                <a:spcPct val="0"/>
              </a:spcBef>
              <a:spcAft>
                <a:spcPct val="35000"/>
              </a:spcAft>
            </a:pPr>
            <a:endParaRPr lang="en-US" sz="1200" kern="1200"/>
          </a:p>
        </p:txBody>
      </p:sp>
      <p:sp>
        <p:nvSpPr>
          <p:cNvPr id="48" name="Freeform 17">
            <a:extLst>
              <a:ext uri="{FF2B5EF4-FFF2-40B4-BE49-F238E27FC236}">
                <a16:creationId xmlns:a16="http://schemas.microsoft.com/office/drawing/2014/main" id="{CA05C2D4-7170-42ED-81B3-5C2E44082007}"/>
              </a:ext>
            </a:extLst>
          </p:cNvPr>
          <p:cNvSpPr/>
          <p:nvPr/>
        </p:nvSpPr>
        <p:spPr>
          <a:xfrm>
            <a:off x="4678346" y="1458241"/>
            <a:ext cx="2083827" cy="693224"/>
          </a:xfrm>
          <a:custGeom>
            <a:avLst/>
            <a:gdLst>
              <a:gd name="connsiteX0" fmla="*/ 0 w 1845327"/>
              <a:gd name="connsiteY0" fmla="*/ 0 h 878907"/>
              <a:gd name="connsiteX1" fmla="*/ 1845327 w 1845327"/>
              <a:gd name="connsiteY1" fmla="*/ 0 h 878907"/>
              <a:gd name="connsiteX2" fmla="*/ 1845327 w 1845327"/>
              <a:gd name="connsiteY2" fmla="*/ 878907 h 878907"/>
              <a:gd name="connsiteX3" fmla="*/ 0 w 1845327"/>
              <a:gd name="connsiteY3" fmla="*/ 878907 h 878907"/>
              <a:gd name="connsiteX4" fmla="*/ 0 w 1845327"/>
              <a:gd name="connsiteY4" fmla="*/ 0 h 878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5327" h="878907">
                <a:moveTo>
                  <a:pt x="0" y="0"/>
                </a:moveTo>
                <a:lnTo>
                  <a:pt x="1845327" y="0"/>
                </a:lnTo>
                <a:lnTo>
                  <a:pt x="1845327" y="878907"/>
                </a:lnTo>
                <a:lnTo>
                  <a:pt x="0" y="87890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100" tIns="38100" rIns="38100" bIns="38100" numCol="1" spcCol="1270" anchor="ctr" anchorCtr="0">
            <a:noAutofit/>
          </a:bodyPr>
          <a:lstStyle/>
          <a:p>
            <a:pPr lvl="0" algn="ctr" defTabSz="533400">
              <a:lnSpc>
                <a:spcPct val="90000"/>
              </a:lnSpc>
              <a:spcBef>
                <a:spcPct val="0"/>
              </a:spcBef>
              <a:spcAft>
                <a:spcPct val="35000"/>
              </a:spcAft>
            </a:pPr>
            <a:r>
              <a:rPr lang="en-US" sz="1200" kern="1200" dirty="0"/>
              <a:t>Structure</a:t>
            </a:r>
          </a:p>
        </p:txBody>
      </p:sp>
      <p:sp>
        <p:nvSpPr>
          <p:cNvPr id="49" name="Freeform 18">
            <a:extLst>
              <a:ext uri="{FF2B5EF4-FFF2-40B4-BE49-F238E27FC236}">
                <a16:creationId xmlns:a16="http://schemas.microsoft.com/office/drawing/2014/main" id="{2E016B08-4F6C-4A6A-ABDE-0F17E4F99EF7}"/>
              </a:ext>
            </a:extLst>
          </p:cNvPr>
          <p:cNvSpPr/>
          <p:nvPr/>
        </p:nvSpPr>
        <p:spPr>
          <a:xfrm>
            <a:off x="2594519" y="2112117"/>
            <a:ext cx="2083827" cy="3593222"/>
          </a:xfrm>
          <a:custGeom>
            <a:avLst/>
            <a:gdLst>
              <a:gd name="connsiteX0" fmla="*/ 0 w 1845327"/>
              <a:gd name="connsiteY0" fmla="*/ 0 h 3807697"/>
              <a:gd name="connsiteX1" fmla="*/ 1076441 w 1845327"/>
              <a:gd name="connsiteY1" fmla="*/ 0 h 3807697"/>
              <a:gd name="connsiteX2" fmla="*/ 1076441 w 1845327"/>
              <a:gd name="connsiteY2" fmla="*/ 0 h 3807697"/>
              <a:gd name="connsiteX3" fmla="*/ 1537773 w 1845327"/>
              <a:gd name="connsiteY3" fmla="*/ 0 h 3807697"/>
              <a:gd name="connsiteX4" fmla="*/ 1845327 w 1845327"/>
              <a:gd name="connsiteY4" fmla="*/ 0 h 3807697"/>
              <a:gd name="connsiteX5" fmla="*/ 1845327 w 1845327"/>
              <a:gd name="connsiteY5" fmla="*/ 2221157 h 3807697"/>
              <a:gd name="connsiteX6" fmla="*/ 2075993 w 1845327"/>
              <a:gd name="connsiteY6" fmla="*/ 2696992 h 3807697"/>
              <a:gd name="connsiteX7" fmla="*/ 1845327 w 1845327"/>
              <a:gd name="connsiteY7" fmla="*/ 3173081 h 3807697"/>
              <a:gd name="connsiteX8" fmla="*/ 1845327 w 1845327"/>
              <a:gd name="connsiteY8" fmla="*/ 3807697 h 3807697"/>
              <a:gd name="connsiteX9" fmla="*/ 1537773 w 1845327"/>
              <a:gd name="connsiteY9" fmla="*/ 3807697 h 3807697"/>
              <a:gd name="connsiteX10" fmla="*/ 1076441 w 1845327"/>
              <a:gd name="connsiteY10" fmla="*/ 3807697 h 3807697"/>
              <a:gd name="connsiteX11" fmla="*/ 1076441 w 1845327"/>
              <a:gd name="connsiteY11" fmla="*/ 3807697 h 3807697"/>
              <a:gd name="connsiteX12" fmla="*/ 0 w 1845327"/>
              <a:gd name="connsiteY12" fmla="*/ 3807697 h 3807697"/>
              <a:gd name="connsiteX13" fmla="*/ 0 w 1845327"/>
              <a:gd name="connsiteY13" fmla="*/ 3173081 h 3807697"/>
              <a:gd name="connsiteX14" fmla="*/ 0 w 1845327"/>
              <a:gd name="connsiteY14" fmla="*/ 2221157 h 3807697"/>
              <a:gd name="connsiteX15" fmla="*/ 0 w 1845327"/>
              <a:gd name="connsiteY15" fmla="*/ 2221157 h 3807697"/>
              <a:gd name="connsiteX16" fmla="*/ 0 w 1845327"/>
              <a:gd name="connsiteY16" fmla="*/ 0 h 3807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45327" h="3807697">
                <a:moveTo>
                  <a:pt x="0" y="0"/>
                </a:moveTo>
                <a:lnTo>
                  <a:pt x="1076441" y="0"/>
                </a:lnTo>
                <a:lnTo>
                  <a:pt x="1076441" y="0"/>
                </a:lnTo>
                <a:lnTo>
                  <a:pt x="1537773" y="0"/>
                </a:lnTo>
                <a:lnTo>
                  <a:pt x="1845327" y="0"/>
                </a:lnTo>
                <a:lnTo>
                  <a:pt x="1845327" y="2221157"/>
                </a:lnTo>
                <a:lnTo>
                  <a:pt x="2075993" y="2696992"/>
                </a:lnTo>
                <a:lnTo>
                  <a:pt x="1845327" y="3173081"/>
                </a:lnTo>
                <a:lnTo>
                  <a:pt x="1845327" y="3807697"/>
                </a:lnTo>
                <a:lnTo>
                  <a:pt x="1537773" y="3807697"/>
                </a:lnTo>
                <a:lnTo>
                  <a:pt x="1076441" y="3807697"/>
                </a:lnTo>
                <a:lnTo>
                  <a:pt x="1076441" y="3807697"/>
                </a:lnTo>
                <a:lnTo>
                  <a:pt x="0" y="3807697"/>
                </a:lnTo>
                <a:lnTo>
                  <a:pt x="0" y="3173081"/>
                </a:lnTo>
                <a:lnTo>
                  <a:pt x="0" y="2221157"/>
                </a:lnTo>
                <a:lnTo>
                  <a:pt x="0" y="2221157"/>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spcFirstLastPara="0" vert="horz" wrap="square" lIns="272088" tIns="38100" rIns="38100" bIns="38100" numCol="1" spcCol="1270" anchor="t" anchorCtr="0">
            <a:noAutofit/>
          </a:bodyPr>
          <a:lstStyle/>
          <a:p>
            <a:pPr lvl="0" algn="r" defTabSz="533400">
              <a:lnSpc>
                <a:spcPct val="90000"/>
              </a:lnSpc>
              <a:spcBef>
                <a:spcPct val="0"/>
              </a:spcBef>
              <a:spcAft>
                <a:spcPct val="35000"/>
              </a:spcAft>
            </a:pPr>
            <a:endParaRPr lang="en-US" sz="1200" kern="1200"/>
          </a:p>
        </p:txBody>
      </p:sp>
      <p:sp>
        <p:nvSpPr>
          <p:cNvPr id="50" name="Freeform 20">
            <a:extLst>
              <a:ext uri="{FF2B5EF4-FFF2-40B4-BE49-F238E27FC236}">
                <a16:creationId xmlns:a16="http://schemas.microsoft.com/office/drawing/2014/main" id="{A8ADADC9-9829-417C-A53C-C2AE7A36FE3E}"/>
              </a:ext>
            </a:extLst>
          </p:cNvPr>
          <p:cNvSpPr/>
          <p:nvPr/>
        </p:nvSpPr>
        <p:spPr>
          <a:xfrm>
            <a:off x="2594519" y="1583675"/>
            <a:ext cx="2083827" cy="565831"/>
          </a:xfrm>
          <a:custGeom>
            <a:avLst/>
            <a:gdLst>
              <a:gd name="connsiteX0" fmla="*/ 0 w 1845327"/>
              <a:gd name="connsiteY0" fmla="*/ 0 h 732061"/>
              <a:gd name="connsiteX1" fmla="*/ 1845327 w 1845327"/>
              <a:gd name="connsiteY1" fmla="*/ 0 h 732061"/>
              <a:gd name="connsiteX2" fmla="*/ 1845327 w 1845327"/>
              <a:gd name="connsiteY2" fmla="*/ 732061 h 732061"/>
              <a:gd name="connsiteX3" fmla="*/ 0 w 1845327"/>
              <a:gd name="connsiteY3" fmla="*/ 732061 h 732061"/>
              <a:gd name="connsiteX4" fmla="*/ 0 w 1845327"/>
              <a:gd name="connsiteY4" fmla="*/ 0 h 732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5327" h="732061">
                <a:moveTo>
                  <a:pt x="0" y="0"/>
                </a:moveTo>
                <a:lnTo>
                  <a:pt x="1845327" y="0"/>
                </a:lnTo>
                <a:lnTo>
                  <a:pt x="1845327" y="732061"/>
                </a:lnTo>
                <a:lnTo>
                  <a:pt x="0" y="73206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100" tIns="38100" rIns="38100" bIns="38100" numCol="1" spcCol="1270" anchor="ctr" anchorCtr="0">
            <a:noAutofit/>
          </a:bodyPr>
          <a:lstStyle/>
          <a:p>
            <a:pPr lvl="0" algn="ctr" defTabSz="533400">
              <a:lnSpc>
                <a:spcPct val="90000"/>
              </a:lnSpc>
              <a:spcBef>
                <a:spcPct val="0"/>
              </a:spcBef>
              <a:spcAft>
                <a:spcPct val="35000"/>
              </a:spcAft>
            </a:pPr>
            <a:r>
              <a:rPr lang="en-US" sz="1200" kern="1200" dirty="0"/>
              <a:t>Broad strategy</a:t>
            </a:r>
          </a:p>
        </p:txBody>
      </p:sp>
      <p:sp>
        <p:nvSpPr>
          <p:cNvPr id="51" name="Freeform 21">
            <a:extLst>
              <a:ext uri="{FF2B5EF4-FFF2-40B4-BE49-F238E27FC236}">
                <a16:creationId xmlns:a16="http://schemas.microsoft.com/office/drawing/2014/main" id="{CEADBEE9-0518-4F1F-938E-89F38EB91700}"/>
              </a:ext>
            </a:extLst>
          </p:cNvPr>
          <p:cNvSpPr/>
          <p:nvPr/>
        </p:nvSpPr>
        <p:spPr>
          <a:xfrm>
            <a:off x="509650" y="2108901"/>
            <a:ext cx="2083827" cy="3079316"/>
          </a:xfrm>
          <a:custGeom>
            <a:avLst/>
            <a:gdLst>
              <a:gd name="connsiteX0" fmla="*/ 0 w 1845327"/>
              <a:gd name="connsiteY0" fmla="*/ 0 h 3514547"/>
              <a:gd name="connsiteX1" fmla="*/ 1076441 w 1845327"/>
              <a:gd name="connsiteY1" fmla="*/ 0 h 3514547"/>
              <a:gd name="connsiteX2" fmla="*/ 1076441 w 1845327"/>
              <a:gd name="connsiteY2" fmla="*/ 0 h 3514547"/>
              <a:gd name="connsiteX3" fmla="*/ 1537773 w 1845327"/>
              <a:gd name="connsiteY3" fmla="*/ 0 h 3514547"/>
              <a:gd name="connsiteX4" fmla="*/ 1845327 w 1845327"/>
              <a:gd name="connsiteY4" fmla="*/ 0 h 3514547"/>
              <a:gd name="connsiteX5" fmla="*/ 1845327 w 1845327"/>
              <a:gd name="connsiteY5" fmla="*/ 2050152 h 3514547"/>
              <a:gd name="connsiteX6" fmla="*/ 2075993 w 1845327"/>
              <a:gd name="connsiteY6" fmla="*/ 2489354 h 3514547"/>
              <a:gd name="connsiteX7" fmla="*/ 1845327 w 1845327"/>
              <a:gd name="connsiteY7" fmla="*/ 2928789 h 3514547"/>
              <a:gd name="connsiteX8" fmla="*/ 1845327 w 1845327"/>
              <a:gd name="connsiteY8" fmla="*/ 3514547 h 3514547"/>
              <a:gd name="connsiteX9" fmla="*/ 1537773 w 1845327"/>
              <a:gd name="connsiteY9" fmla="*/ 3514547 h 3514547"/>
              <a:gd name="connsiteX10" fmla="*/ 1076441 w 1845327"/>
              <a:gd name="connsiteY10" fmla="*/ 3514547 h 3514547"/>
              <a:gd name="connsiteX11" fmla="*/ 1076441 w 1845327"/>
              <a:gd name="connsiteY11" fmla="*/ 3514547 h 3514547"/>
              <a:gd name="connsiteX12" fmla="*/ 0 w 1845327"/>
              <a:gd name="connsiteY12" fmla="*/ 3514547 h 3514547"/>
              <a:gd name="connsiteX13" fmla="*/ 0 w 1845327"/>
              <a:gd name="connsiteY13" fmla="*/ 2928789 h 3514547"/>
              <a:gd name="connsiteX14" fmla="*/ 0 w 1845327"/>
              <a:gd name="connsiteY14" fmla="*/ 2050152 h 3514547"/>
              <a:gd name="connsiteX15" fmla="*/ 0 w 1845327"/>
              <a:gd name="connsiteY15" fmla="*/ 2050152 h 3514547"/>
              <a:gd name="connsiteX16" fmla="*/ 0 w 1845327"/>
              <a:gd name="connsiteY16" fmla="*/ 0 h 351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45327" h="3514547">
                <a:moveTo>
                  <a:pt x="0" y="0"/>
                </a:moveTo>
                <a:lnTo>
                  <a:pt x="1076441" y="0"/>
                </a:lnTo>
                <a:lnTo>
                  <a:pt x="1076441" y="0"/>
                </a:lnTo>
                <a:lnTo>
                  <a:pt x="1537773" y="0"/>
                </a:lnTo>
                <a:lnTo>
                  <a:pt x="1845327" y="0"/>
                </a:lnTo>
                <a:lnTo>
                  <a:pt x="1845327" y="2050152"/>
                </a:lnTo>
                <a:lnTo>
                  <a:pt x="2075993" y="2489354"/>
                </a:lnTo>
                <a:lnTo>
                  <a:pt x="1845327" y="2928789"/>
                </a:lnTo>
                <a:lnTo>
                  <a:pt x="1845327" y="3514547"/>
                </a:lnTo>
                <a:lnTo>
                  <a:pt x="1537773" y="3514547"/>
                </a:lnTo>
                <a:lnTo>
                  <a:pt x="1076441" y="3514547"/>
                </a:lnTo>
                <a:lnTo>
                  <a:pt x="1076441" y="3514547"/>
                </a:lnTo>
                <a:lnTo>
                  <a:pt x="0" y="3514547"/>
                </a:lnTo>
                <a:lnTo>
                  <a:pt x="0" y="2928789"/>
                </a:lnTo>
                <a:lnTo>
                  <a:pt x="0" y="2050152"/>
                </a:lnTo>
                <a:lnTo>
                  <a:pt x="0" y="2050152"/>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spcFirstLastPara="0" vert="horz" wrap="square" lIns="272088" tIns="38100" rIns="38100" bIns="38100" numCol="1" spcCol="1270" anchor="t" anchorCtr="0">
            <a:noAutofit/>
          </a:bodyPr>
          <a:lstStyle/>
          <a:p>
            <a:pPr lvl="0" algn="r" defTabSz="533400">
              <a:lnSpc>
                <a:spcPct val="90000"/>
              </a:lnSpc>
              <a:spcBef>
                <a:spcPct val="0"/>
              </a:spcBef>
              <a:spcAft>
                <a:spcPct val="35000"/>
              </a:spcAft>
            </a:pPr>
            <a:endParaRPr lang="en-US" sz="1200" kern="1200"/>
          </a:p>
        </p:txBody>
      </p:sp>
      <p:sp>
        <p:nvSpPr>
          <p:cNvPr id="52" name="Freeform 25">
            <a:extLst>
              <a:ext uri="{FF2B5EF4-FFF2-40B4-BE49-F238E27FC236}">
                <a16:creationId xmlns:a16="http://schemas.microsoft.com/office/drawing/2014/main" id="{20C487BC-E5DB-43F9-90C2-3AB3CC76A14F}"/>
              </a:ext>
            </a:extLst>
          </p:cNvPr>
          <p:cNvSpPr/>
          <p:nvPr/>
        </p:nvSpPr>
        <p:spPr>
          <a:xfrm>
            <a:off x="508095" y="1708467"/>
            <a:ext cx="2083827" cy="418487"/>
          </a:xfrm>
          <a:custGeom>
            <a:avLst/>
            <a:gdLst>
              <a:gd name="connsiteX0" fmla="*/ 0 w 1845327"/>
              <a:gd name="connsiteY0" fmla="*/ 0 h 585757"/>
              <a:gd name="connsiteX1" fmla="*/ 1845327 w 1845327"/>
              <a:gd name="connsiteY1" fmla="*/ 0 h 585757"/>
              <a:gd name="connsiteX2" fmla="*/ 1845327 w 1845327"/>
              <a:gd name="connsiteY2" fmla="*/ 585757 h 585757"/>
              <a:gd name="connsiteX3" fmla="*/ 0 w 1845327"/>
              <a:gd name="connsiteY3" fmla="*/ 585757 h 585757"/>
              <a:gd name="connsiteX4" fmla="*/ 0 w 1845327"/>
              <a:gd name="connsiteY4" fmla="*/ 0 h 585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5327" h="585757">
                <a:moveTo>
                  <a:pt x="0" y="0"/>
                </a:moveTo>
                <a:lnTo>
                  <a:pt x="1845327" y="0"/>
                </a:lnTo>
                <a:lnTo>
                  <a:pt x="1845327" y="585757"/>
                </a:lnTo>
                <a:lnTo>
                  <a:pt x="0" y="58575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100" tIns="38100" rIns="38100" bIns="38100" numCol="1" spcCol="1270" anchor="ctr" anchorCtr="0">
            <a:noAutofit/>
          </a:bodyPr>
          <a:lstStyle/>
          <a:p>
            <a:pPr lvl="0" algn="ctr" defTabSz="533400">
              <a:lnSpc>
                <a:spcPct val="90000"/>
              </a:lnSpc>
              <a:spcBef>
                <a:spcPct val="0"/>
              </a:spcBef>
              <a:spcAft>
                <a:spcPct val="35000"/>
              </a:spcAft>
            </a:pPr>
            <a:r>
              <a:rPr lang="en-US" sz="1200" kern="1200" dirty="0"/>
              <a:t>Gating decision</a:t>
            </a:r>
          </a:p>
        </p:txBody>
      </p:sp>
      <p:sp>
        <p:nvSpPr>
          <p:cNvPr id="54" name="Freeform 42">
            <a:extLst>
              <a:ext uri="{FF2B5EF4-FFF2-40B4-BE49-F238E27FC236}">
                <a16:creationId xmlns:a16="http://schemas.microsoft.com/office/drawing/2014/main" id="{02E370F7-231E-41C9-9947-C4A8E8F2D131}"/>
              </a:ext>
            </a:extLst>
          </p:cNvPr>
          <p:cNvSpPr/>
          <p:nvPr/>
        </p:nvSpPr>
        <p:spPr>
          <a:xfrm>
            <a:off x="9633282" y="1546059"/>
            <a:ext cx="1874738" cy="4190134"/>
          </a:xfrm>
          <a:custGeom>
            <a:avLst/>
            <a:gdLst>
              <a:gd name="connsiteX0" fmla="*/ 0 w 1874738"/>
              <a:gd name="connsiteY0" fmla="*/ 187474 h 5418667"/>
              <a:gd name="connsiteX1" fmla="*/ 187474 w 1874738"/>
              <a:gd name="connsiteY1" fmla="*/ 0 h 5418667"/>
              <a:gd name="connsiteX2" fmla="*/ 1687264 w 1874738"/>
              <a:gd name="connsiteY2" fmla="*/ 0 h 5418667"/>
              <a:gd name="connsiteX3" fmla="*/ 1874738 w 1874738"/>
              <a:gd name="connsiteY3" fmla="*/ 187474 h 5418667"/>
              <a:gd name="connsiteX4" fmla="*/ 1874738 w 1874738"/>
              <a:gd name="connsiteY4" fmla="*/ 5231193 h 5418667"/>
              <a:gd name="connsiteX5" fmla="*/ 1687264 w 1874738"/>
              <a:gd name="connsiteY5" fmla="*/ 5418667 h 5418667"/>
              <a:gd name="connsiteX6" fmla="*/ 187474 w 1874738"/>
              <a:gd name="connsiteY6" fmla="*/ 5418667 h 5418667"/>
              <a:gd name="connsiteX7" fmla="*/ 0 w 1874738"/>
              <a:gd name="connsiteY7" fmla="*/ 5231193 h 5418667"/>
              <a:gd name="connsiteX8" fmla="*/ 0 w 1874738"/>
              <a:gd name="connsiteY8" fmla="*/ 187474 h 5418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4738" h="5418667">
                <a:moveTo>
                  <a:pt x="0" y="187474"/>
                </a:moveTo>
                <a:cubicBezTo>
                  <a:pt x="0" y="83935"/>
                  <a:pt x="83935" y="0"/>
                  <a:pt x="187474" y="0"/>
                </a:cubicBezTo>
                <a:lnTo>
                  <a:pt x="1687264" y="0"/>
                </a:lnTo>
                <a:cubicBezTo>
                  <a:pt x="1790803" y="0"/>
                  <a:pt x="1874738" y="83935"/>
                  <a:pt x="1874738" y="187474"/>
                </a:cubicBezTo>
                <a:lnTo>
                  <a:pt x="1874738" y="5231193"/>
                </a:lnTo>
                <a:cubicBezTo>
                  <a:pt x="1874738" y="5334732"/>
                  <a:pt x="1790803" y="5418667"/>
                  <a:pt x="1687264" y="5418667"/>
                </a:cubicBezTo>
                <a:lnTo>
                  <a:pt x="187474" y="5418667"/>
                </a:lnTo>
                <a:cubicBezTo>
                  <a:pt x="83935" y="5418667"/>
                  <a:pt x="0" y="5334732"/>
                  <a:pt x="0" y="5231193"/>
                </a:cubicBezTo>
                <a:lnTo>
                  <a:pt x="0" y="187474"/>
                </a:lnTo>
                <a:close/>
              </a:path>
            </a:pathLst>
          </a:custGeom>
          <a:solidFill>
            <a:schemeClr val="accent2">
              <a:lumMod val="40000"/>
              <a:lumOff val="60000"/>
            </a:schemeClr>
          </a:solidFill>
        </p:spPr>
        <p:style>
          <a:lnRef idx="0">
            <a:schemeClr val="dk2">
              <a:hueOff val="0"/>
              <a:satOff val="0"/>
              <a:lumOff val="0"/>
              <a:alphaOff val="0"/>
            </a:schemeClr>
          </a:lnRef>
          <a:fillRef idx="1">
            <a:scrgbClr r="0" g="0" b="0"/>
          </a:fillRef>
          <a:effectRef idx="0">
            <a:schemeClr val="dk2">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85344" bIns="3878411" numCol="1" spcCol="1270" anchor="ctr" anchorCtr="0">
            <a:noAutofit/>
          </a:bodyPr>
          <a:lstStyle/>
          <a:p>
            <a:pPr lvl="0" algn="ctr" defTabSz="533400">
              <a:lnSpc>
                <a:spcPct val="90000"/>
              </a:lnSpc>
              <a:spcBef>
                <a:spcPct val="0"/>
              </a:spcBef>
              <a:spcAft>
                <a:spcPct val="35000"/>
              </a:spcAft>
            </a:pPr>
            <a:endParaRPr lang="en-US" sz="1200" kern="1200" dirty="0"/>
          </a:p>
          <a:p>
            <a:pPr lvl="0" algn="ctr" defTabSz="533400">
              <a:lnSpc>
                <a:spcPct val="90000"/>
              </a:lnSpc>
              <a:spcBef>
                <a:spcPct val="0"/>
              </a:spcBef>
              <a:spcAft>
                <a:spcPct val="35000"/>
              </a:spcAft>
            </a:pPr>
            <a:endParaRPr lang="en-US" sz="1200" dirty="0"/>
          </a:p>
          <a:p>
            <a:pPr lvl="0" algn="ctr" defTabSz="533400">
              <a:lnSpc>
                <a:spcPct val="90000"/>
              </a:lnSpc>
              <a:spcBef>
                <a:spcPct val="0"/>
              </a:spcBef>
              <a:spcAft>
                <a:spcPct val="35000"/>
              </a:spcAft>
            </a:pPr>
            <a:endParaRPr lang="en-US" sz="1200" kern="1200" dirty="0"/>
          </a:p>
          <a:p>
            <a:pPr lvl="0" algn="ctr" defTabSz="533400">
              <a:lnSpc>
                <a:spcPct val="90000"/>
              </a:lnSpc>
              <a:spcBef>
                <a:spcPct val="0"/>
              </a:spcBef>
              <a:spcAft>
                <a:spcPct val="35000"/>
              </a:spcAft>
            </a:pPr>
            <a:r>
              <a:rPr lang="en-US" sz="1200" kern="1200" dirty="0"/>
              <a:t>Product alternatives</a:t>
            </a:r>
          </a:p>
          <a:p>
            <a:pPr lvl="0" algn="ctr" defTabSz="533400">
              <a:lnSpc>
                <a:spcPct val="90000"/>
              </a:lnSpc>
              <a:spcBef>
                <a:spcPct val="0"/>
              </a:spcBef>
              <a:spcAft>
                <a:spcPct val="35000"/>
              </a:spcAft>
            </a:pPr>
            <a:endParaRPr lang="en-US" sz="1200" kern="1200" dirty="0"/>
          </a:p>
          <a:p>
            <a:pPr lvl="0" algn="ctr" defTabSz="533400">
              <a:lnSpc>
                <a:spcPct val="90000"/>
              </a:lnSpc>
              <a:spcBef>
                <a:spcPct val="0"/>
              </a:spcBef>
              <a:spcAft>
                <a:spcPct val="35000"/>
              </a:spcAft>
            </a:pPr>
            <a:endParaRPr lang="en-US" sz="1200" kern="1200" dirty="0"/>
          </a:p>
          <a:p>
            <a:pPr lvl="0" algn="ctr" defTabSz="533400">
              <a:lnSpc>
                <a:spcPct val="90000"/>
              </a:lnSpc>
              <a:spcBef>
                <a:spcPct val="0"/>
              </a:spcBef>
              <a:spcAft>
                <a:spcPct val="35000"/>
              </a:spcAft>
            </a:pPr>
            <a:endParaRPr lang="en-US" sz="1200" kern="1200" dirty="0"/>
          </a:p>
        </p:txBody>
      </p:sp>
      <p:sp>
        <p:nvSpPr>
          <p:cNvPr id="55" name="Freeform 48">
            <a:extLst>
              <a:ext uri="{FF2B5EF4-FFF2-40B4-BE49-F238E27FC236}">
                <a16:creationId xmlns:a16="http://schemas.microsoft.com/office/drawing/2014/main" id="{2F0EA6DA-00EC-40EC-A0CB-20BE7BE6E56E}"/>
              </a:ext>
            </a:extLst>
          </p:cNvPr>
          <p:cNvSpPr/>
          <p:nvPr/>
        </p:nvSpPr>
        <p:spPr>
          <a:xfrm>
            <a:off x="763271" y="3119354"/>
            <a:ext cx="1606020" cy="803010"/>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Actively manage FX exposure?</a:t>
            </a:r>
          </a:p>
        </p:txBody>
      </p:sp>
      <p:sp>
        <p:nvSpPr>
          <p:cNvPr id="56" name="Freeform 50">
            <a:extLst>
              <a:ext uri="{FF2B5EF4-FFF2-40B4-BE49-F238E27FC236}">
                <a16:creationId xmlns:a16="http://schemas.microsoft.com/office/drawing/2014/main" id="{92101D75-E8FB-45B5-A69B-B8DFD9C2E64E}"/>
              </a:ext>
            </a:extLst>
          </p:cNvPr>
          <p:cNvSpPr/>
          <p:nvPr/>
        </p:nvSpPr>
        <p:spPr>
          <a:xfrm>
            <a:off x="2897379" y="2232491"/>
            <a:ext cx="1606020" cy="803010"/>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Within the fund entity?</a:t>
            </a:r>
          </a:p>
        </p:txBody>
      </p:sp>
      <p:sp>
        <p:nvSpPr>
          <p:cNvPr id="57" name="Freeform 52">
            <a:extLst>
              <a:ext uri="{FF2B5EF4-FFF2-40B4-BE49-F238E27FC236}">
                <a16:creationId xmlns:a16="http://schemas.microsoft.com/office/drawing/2014/main" id="{6A78B5F1-00F5-4938-830D-B99E90DFBB36}"/>
              </a:ext>
            </a:extLst>
          </p:cNvPr>
          <p:cNvSpPr/>
          <p:nvPr/>
        </p:nvSpPr>
        <p:spPr>
          <a:xfrm>
            <a:off x="4961584" y="2226992"/>
            <a:ext cx="1606020" cy="804672"/>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Separate currency management entity ring fences FX risk</a:t>
            </a:r>
          </a:p>
        </p:txBody>
      </p:sp>
      <p:sp>
        <p:nvSpPr>
          <p:cNvPr id="58" name="Freeform 54">
            <a:extLst>
              <a:ext uri="{FF2B5EF4-FFF2-40B4-BE49-F238E27FC236}">
                <a16:creationId xmlns:a16="http://schemas.microsoft.com/office/drawing/2014/main" id="{BE161FAE-E679-4278-BDC9-B64E3A0C2884}"/>
              </a:ext>
            </a:extLst>
          </p:cNvPr>
          <p:cNvSpPr/>
          <p:nvPr/>
        </p:nvSpPr>
        <p:spPr>
          <a:xfrm>
            <a:off x="7006201" y="2237409"/>
            <a:ext cx="1606020" cy="803010"/>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3</a:t>
            </a:r>
            <a:r>
              <a:rPr lang="en-US" sz="1200" kern="1200" baseline="30000" dirty="0">
                <a:solidFill>
                  <a:schemeClr val="tx1"/>
                </a:solidFill>
              </a:rPr>
              <a:t>rd</a:t>
            </a:r>
            <a:r>
              <a:rPr lang="en-US" sz="1200" kern="1200" dirty="0">
                <a:solidFill>
                  <a:schemeClr val="tx1"/>
                </a:solidFill>
              </a:rPr>
              <a:t> party FX manager</a:t>
            </a:r>
          </a:p>
        </p:txBody>
      </p:sp>
      <p:sp>
        <p:nvSpPr>
          <p:cNvPr id="59" name="Freeform 56">
            <a:extLst>
              <a:ext uri="{FF2B5EF4-FFF2-40B4-BE49-F238E27FC236}">
                <a16:creationId xmlns:a16="http://schemas.microsoft.com/office/drawing/2014/main" id="{61953F0F-8625-4190-BEF9-36B265294A73}"/>
              </a:ext>
            </a:extLst>
          </p:cNvPr>
          <p:cNvSpPr/>
          <p:nvPr/>
        </p:nvSpPr>
        <p:spPr>
          <a:xfrm>
            <a:off x="4958109" y="3238790"/>
            <a:ext cx="1606020" cy="804672"/>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Fund entity bears FX risk</a:t>
            </a:r>
          </a:p>
        </p:txBody>
      </p:sp>
      <p:sp>
        <p:nvSpPr>
          <p:cNvPr id="60" name="Freeform 58">
            <a:extLst>
              <a:ext uri="{FF2B5EF4-FFF2-40B4-BE49-F238E27FC236}">
                <a16:creationId xmlns:a16="http://schemas.microsoft.com/office/drawing/2014/main" id="{B5C6BDA6-9208-4AC3-8173-161FE7FC523C}"/>
              </a:ext>
            </a:extLst>
          </p:cNvPr>
          <p:cNvSpPr/>
          <p:nvPr/>
        </p:nvSpPr>
        <p:spPr>
          <a:xfrm>
            <a:off x="7006201" y="3245665"/>
            <a:ext cx="1606020" cy="803010"/>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GP manages FX exposure</a:t>
            </a:r>
          </a:p>
        </p:txBody>
      </p:sp>
      <p:sp>
        <p:nvSpPr>
          <p:cNvPr id="61" name="Freeform 60">
            <a:extLst>
              <a:ext uri="{FF2B5EF4-FFF2-40B4-BE49-F238E27FC236}">
                <a16:creationId xmlns:a16="http://schemas.microsoft.com/office/drawing/2014/main" id="{28FC9B0D-3D4F-4861-A5BC-972E7D3A98BB}"/>
              </a:ext>
            </a:extLst>
          </p:cNvPr>
          <p:cNvSpPr/>
          <p:nvPr/>
        </p:nvSpPr>
        <p:spPr>
          <a:xfrm>
            <a:off x="2895931" y="3363399"/>
            <a:ext cx="1606020" cy="803010"/>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Passively manage </a:t>
            </a:r>
            <a:r>
              <a:rPr lang="en-US" sz="1200" dirty="0">
                <a:solidFill>
                  <a:schemeClr val="tx1"/>
                </a:solidFill>
              </a:rPr>
              <a:t>FX</a:t>
            </a:r>
            <a:r>
              <a:rPr lang="en-US" sz="1200" kern="1200" dirty="0">
                <a:solidFill>
                  <a:schemeClr val="tx1"/>
                </a:solidFill>
              </a:rPr>
              <a:t> exposure within the fund entity?</a:t>
            </a:r>
          </a:p>
        </p:txBody>
      </p:sp>
      <p:sp>
        <p:nvSpPr>
          <p:cNvPr id="62" name="Freeform 62">
            <a:extLst>
              <a:ext uri="{FF2B5EF4-FFF2-40B4-BE49-F238E27FC236}">
                <a16:creationId xmlns:a16="http://schemas.microsoft.com/office/drawing/2014/main" id="{FDB71D16-D7C0-4785-99BD-A6EB6A853E3F}"/>
              </a:ext>
            </a:extLst>
          </p:cNvPr>
          <p:cNvSpPr/>
          <p:nvPr/>
        </p:nvSpPr>
        <p:spPr>
          <a:xfrm>
            <a:off x="4949049" y="4188247"/>
            <a:ext cx="1606020" cy="804672"/>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Portfolio company bears FX risk</a:t>
            </a:r>
          </a:p>
        </p:txBody>
      </p:sp>
      <p:sp>
        <p:nvSpPr>
          <p:cNvPr id="63" name="Freeform 64">
            <a:extLst>
              <a:ext uri="{FF2B5EF4-FFF2-40B4-BE49-F238E27FC236}">
                <a16:creationId xmlns:a16="http://schemas.microsoft.com/office/drawing/2014/main" id="{3C666B30-79DB-4E44-9BE5-519C5F5F069C}"/>
              </a:ext>
            </a:extLst>
          </p:cNvPr>
          <p:cNvSpPr/>
          <p:nvPr/>
        </p:nvSpPr>
        <p:spPr>
          <a:xfrm>
            <a:off x="6999567" y="4189078"/>
            <a:ext cx="1606020" cy="803010"/>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Investee manages FX exposure</a:t>
            </a:r>
          </a:p>
        </p:txBody>
      </p:sp>
      <p:sp>
        <p:nvSpPr>
          <p:cNvPr id="64" name="Freeform 66">
            <a:extLst>
              <a:ext uri="{FF2B5EF4-FFF2-40B4-BE49-F238E27FC236}">
                <a16:creationId xmlns:a16="http://schemas.microsoft.com/office/drawing/2014/main" id="{F82E98E9-A6F3-4DC7-BF7D-BDC844E06FDC}"/>
              </a:ext>
            </a:extLst>
          </p:cNvPr>
          <p:cNvSpPr/>
          <p:nvPr/>
        </p:nvSpPr>
        <p:spPr>
          <a:xfrm>
            <a:off x="2907691" y="4509269"/>
            <a:ext cx="1606020" cy="803010"/>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LPs manage FX exposure themselves</a:t>
            </a:r>
          </a:p>
        </p:txBody>
      </p:sp>
      <p:sp>
        <p:nvSpPr>
          <p:cNvPr id="65" name="Freeform 68">
            <a:extLst>
              <a:ext uri="{FF2B5EF4-FFF2-40B4-BE49-F238E27FC236}">
                <a16:creationId xmlns:a16="http://schemas.microsoft.com/office/drawing/2014/main" id="{DDC48D06-D1D7-476D-9787-15EEDE9A8151}"/>
              </a:ext>
            </a:extLst>
          </p:cNvPr>
          <p:cNvSpPr/>
          <p:nvPr/>
        </p:nvSpPr>
        <p:spPr>
          <a:xfrm>
            <a:off x="4959905" y="5151366"/>
            <a:ext cx="1606020" cy="804672"/>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LPs bear FX risk</a:t>
            </a:r>
          </a:p>
        </p:txBody>
      </p:sp>
      <p:sp>
        <p:nvSpPr>
          <p:cNvPr id="66" name="Freeform 70">
            <a:extLst>
              <a:ext uri="{FF2B5EF4-FFF2-40B4-BE49-F238E27FC236}">
                <a16:creationId xmlns:a16="http://schemas.microsoft.com/office/drawing/2014/main" id="{7B4978BE-9049-46D3-8949-97F23F1B8AB2}"/>
              </a:ext>
            </a:extLst>
          </p:cNvPr>
          <p:cNvSpPr/>
          <p:nvPr/>
        </p:nvSpPr>
        <p:spPr>
          <a:xfrm>
            <a:off x="6999567" y="5122182"/>
            <a:ext cx="1606020" cy="803010"/>
          </a:xfrm>
          <a:custGeom>
            <a:avLst/>
            <a:gdLst>
              <a:gd name="connsiteX0" fmla="*/ 0 w 1606020"/>
              <a:gd name="connsiteY0" fmla="*/ 80301 h 803010"/>
              <a:gd name="connsiteX1" fmla="*/ 80301 w 1606020"/>
              <a:gd name="connsiteY1" fmla="*/ 0 h 803010"/>
              <a:gd name="connsiteX2" fmla="*/ 1525719 w 1606020"/>
              <a:gd name="connsiteY2" fmla="*/ 0 h 803010"/>
              <a:gd name="connsiteX3" fmla="*/ 1606020 w 1606020"/>
              <a:gd name="connsiteY3" fmla="*/ 80301 h 803010"/>
              <a:gd name="connsiteX4" fmla="*/ 1606020 w 1606020"/>
              <a:gd name="connsiteY4" fmla="*/ 722709 h 803010"/>
              <a:gd name="connsiteX5" fmla="*/ 1525719 w 1606020"/>
              <a:gd name="connsiteY5" fmla="*/ 803010 h 803010"/>
              <a:gd name="connsiteX6" fmla="*/ 80301 w 1606020"/>
              <a:gd name="connsiteY6" fmla="*/ 803010 h 803010"/>
              <a:gd name="connsiteX7" fmla="*/ 0 w 1606020"/>
              <a:gd name="connsiteY7" fmla="*/ 722709 h 803010"/>
              <a:gd name="connsiteX8" fmla="*/ 0 w 1606020"/>
              <a:gd name="connsiteY8" fmla="*/ 80301 h 803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6020" h="803010">
                <a:moveTo>
                  <a:pt x="0" y="80301"/>
                </a:moveTo>
                <a:cubicBezTo>
                  <a:pt x="0" y="35952"/>
                  <a:pt x="35952" y="0"/>
                  <a:pt x="80301" y="0"/>
                </a:cubicBezTo>
                <a:lnTo>
                  <a:pt x="1525719" y="0"/>
                </a:lnTo>
                <a:cubicBezTo>
                  <a:pt x="1570068" y="0"/>
                  <a:pt x="1606020" y="35952"/>
                  <a:pt x="1606020" y="80301"/>
                </a:cubicBezTo>
                <a:lnTo>
                  <a:pt x="1606020" y="722709"/>
                </a:lnTo>
                <a:cubicBezTo>
                  <a:pt x="1606020" y="767058"/>
                  <a:pt x="1570068" y="803010"/>
                  <a:pt x="1525719" y="803010"/>
                </a:cubicBezTo>
                <a:lnTo>
                  <a:pt x="80301" y="803010"/>
                </a:lnTo>
                <a:cubicBezTo>
                  <a:pt x="35952" y="803010"/>
                  <a:pt x="0" y="767058"/>
                  <a:pt x="0" y="722709"/>
                </a:cubicBezTo>
                <a:lnTo>
                  <a:pt x="0" y="80301"/>
                </a:lnTo>
                <a:close/>
              </a:path>
            </a:pathLst>
          </a:custGeom>
          <a:solidFill>
            <a:schemeClr val="accent1">
              <a:lumMod val="60000"/>
              <a:lumOff val="40000"/>
            </a:scheme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1139" tIns="31139" rIns="31139" bIns="31139"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rPr>
              <a:t>LP manages FX exposure</a:t>
            </a:r>
          </a:p>
        </p:txBody>
      </p:sp>
      <p:sp>
        <p:nvSpPr>
          <p:cNvPr id="67" name="TextBox 66">
            <a:extLst>
              <a:ext uri="{FF2B5EF4-FFF2-40B4-BE49-F238E27FC236}">
                <a16:creationId xmlns:a16="http://schemas.microsoft.com/office/drawing/2014/main" id="{33D575BD-661F-4826-AED0-0770326F19D1}"/>
              </a:ext>
            </a:extLst>
          </p:cNvPr>
          <p:cNvSpPr txBox="1"/>
          <p:nvPr/>
        </p:nvSpPr>
        <p:spPr>
          <a:xfrm>
            <a:off x="2471122" y="3453692"/>
            <a:ext cx="393056" cy="276999"/>
          </a:xfrm>
          <a:prstGeom prst="rect">
            <a:avLst/>
          </a:prstGeom>
          <a:noFill/>
        </p:spPr>
        <p:txBody>
          <a:bodyPr wrap="none" rtlCol="0">
            <a:spAutoFit/>
          </a:bodyPr>
          <a:lstStyle/>
          <a:p>
            <a:r>
              <a:rPr lang="es-ES" sz="1200" dirty="0"/>
              <a:t>No</a:t>
            </a:r>
            <a:endParaRPr lang="en-US" sz="1200" dirty="0"/>
          </a:p>
        </p:txBody>
      </p:sp>
      <p:sp>
        <p:nvSpPr>
          <p:cNvPr id="68" name="TextBox 67">
            <a:extLst>
              <a:ext uri="{FF2B5EF4-FFF2-40B4-BE49-F238E27FC236}">
                <a16:creationId xmlns:a16="http://schemas.microsoft.com/office/drawing/2014/main" id="{51B54ECA-1091-4C37-8B20-13E024EAD33C}"/>
              </a:ext>
            </a:extLst>
          </p:cNvPr>
          <p:cNvSpPr txBox="1"/>
          <p:nvPr/>
        </p:nvSpPr>
        <p:spPr>
          <a:xfrm>
            <a:off x="2341342" y="4550738"/>
            <a:ext cx="393056" cy="276999"/>
          </a:xfrm>
          <a:prstGeom prst="rect">
            <a:avLst/>
          </a:prstGeom>
          <a:noFill/>
        </p:spPr>
        <p:txBody>
          <a:bodyPr wrap="none" rtlCol="0">
            <a:spAutoFit/>
          </a:bodyPr>
          <a:lstStyle/>
          <a:p>
            <a:r>
              <a:rPr lang="es-ES" sz="1200" dirty="0"/>
              <a:t>No</a:t>
            </a:r>
            <a:endParaRPr lang="en-US" sz="1200" dirty="0"/>
          </a:p>
        </p:txBody>
      </p:sp>
      <p:sp>
        <p:nvSpPr>
          <p:cNvPr id="69" name="TextBox 68">
            <a:extLst>
              <a:ext uri="{FF2B5EF4-FFF2-40B4-BE49-F238E27FC236}">
                <a16:creationId xmlns:a16="http://schemas.microsoft.com/office/drawing/2014/main" id="{2095B80A-0596-4A76-A401-3E4346AEAAA2}"/>
              </a:ext>
            </a:extLst>
          </p:cNvPr>
          <p:cNvSpPr txBox="1"/>
          <p:nvPr/>
        </p:nvSpPr>
        <p:spPr>
          <a:xfrm>
            <a:off x="2261734" y="2690132"/>
            <a:ext cx="577335" cy="276999"/>
          </a:xfrm>
          <a:prstGeom prst="rect">
            <a:avLst/>
          </a:prstGeom>
          <a:noFill/>
        </p:spPr>
        <p:txBody>
          <a:bodyPr wrap="square" rtlCol="0">
            <a:spAutoFit/>
          </a:bodyPr>
          <a:lstStyle/>
          <a:p>
            <a:r>
              <a:rPr lang="es-ES" sz="1200" dirty="0"/>
              <a:t>Yes</a:t>
            </a:r>
            <a:endParaRPr lang="en-US" sz="1200" dirty="0"/>
          </a:p>
        </p:txBody>
      </p:sp>
      <p:sp>
        <p:nvSpPr>
          <p:cNvPr id="70" name="TextBox 69">
            <a:extLst>
              <a:ext uri="{FF2B5EF4-FFF2-40B4-BE49-F238E27FC236}">
                <a16:creationId xmlns:a16="http://schemas.microsoft.com/office/drawing/2014/main" id="{483776AC-BD56-4DE2-8C89-21E5020957A4}"/>
              </a:ext>
            </a:extLst>
          </p:cNvPr>
          <p:cNvSpPr txBox="1"/>
          <p:nvPr/>
        </p:nvSpPr>
        <p:spPr>
          <a:xfrm>
            <a:off x="4533358" y="2281282"/>
            <a:ext cx="393056" cy="276999"/>
          </a:xfrm>
          <a:prstGeom prst="rect">
            <a:avLst/>
          </a:prstGeom>
          <a:noFill/>
        </p:spPr>
        <p:txBody>
          <a:bodyPr wrap="none" rtlCol="0">
            <a:spAutoFit/>
          </a:bodyPr>
          <a:lstStyle/>
          <a:p>
            <a:r>
              <a:rPr lang="es-ES" sz="1200" dirty="0"/>
              <a:t>No</a:t>
            </a:r>
            <a:endParaRPr lang="en-US" sz="1200" dirty="0"/>
          </a:p>
        </p:txBody>
      </p:sp>
      <p:sp>
        <p:nvSpPr>
          <p:cNvPr id="71" name="TextBox 70">
            <a:extLst>
              <a:ext uri="{FF2B5EF4-FFF2-40B4-BE49-F238E27FC236}">
                <a16:creationId xmlns:a16="http://schemas.microsoft.com/office/drawing/2014/main" id="{CA844E9C-3F1B-4824-BBCB-6C7A637FFDB8}"/>
              </a:ext>
            </a:extLst>
          </p:cNvPr>
          <p:cNvSpPr txBox="1"/>
          <p:nvPr/>
        </p:nvSpPr>
        <p:spPr>
          <a:xfrm>
            <a:off x="4481356" y="2992847"/>
            <a:ext cx="441018" cy="276999"/>
          </a:xfrm>
          <a:prstGeom prst="rect">
            <a:avLst/>
          </a:prstGeom>
          <a:noFill/>
        </p:spPr>
        <p:txBody>
          <a:bodyPr wrap="none" rtlCol="0">
            <a:spAutoFit/>
          </a:bodyPr>
          <a:lstStyle/>
          <a:p>
            <a:r>
              <a:rPr lang="es-ES" sz="1200" dirty="0"/>
              <a:t>Yes</a:t>
            </a:r>
            <a:endParaRPr lang="en-US" sz="1200" dirty="0"/>
          </a:p>
        </p:txBody>
      </p:sp>
      <p:sp>
        <p:nvSpPr>
          <p:cNvPr id="72" name="TextBox 71">
            <a:extLst>
              <a:ext uri="{FF2B5EF4-FFF2-40B4-BE49-F238E27FC236}">
                <a16:creationId xmlns:a16="http://schemas.microsoft.com/office/drawing/2014/main" id="{81FF75F9-60C7-41FD-AA39-9686FE64211A}"/>
              </a:ext>
            </a:extLst>
          </p:cNvPr>
          <p:cNvSpPr txBox="1"/>
          <p:nvPr/>
        </p:nvSpPr>
        <p:spPr>
          <a:xfrm>
            <a:off x="4481356" y="3378361"/>
            <a:ext cx="441018" cy="276999"/>
          </a:xfrm>
          <a:prstGeom prst="rect">
            <a:avLst/>
          </a:prstGeom>
          <a:noFill/>
        </p:spPr>
        <p:txBody>
          <a:bodyPr wrap="none" rtlCol="0">
            <a:spAutoFit/>
          </a:bodyPr>
          <a:lstStyle/>
          <a:p>
            <a:r>
              <a:rPr lang="es-ES" sz="1200" dirty="0"/>
              <a:t>Yes</a:t>
            </a:r>
            <a:endParaRPr lang="en-US" sz="1200" dirty="0"/>
          </a:p>
        </p:txBody>
      </p:sp>
      <p:sp>
        <p:nvSpPr>
          <p:cNvPr id="73" name="TextBox 72">
            <a:extLst>
              <a:ext uri="{FF2B5EF4-FFF2-40B4-BE49-F238E27FC236}">
                <a16:creationId xmlns:a16="http://schemas.microsoft.com/office/drawing/2014/main" id="{C843761B-F969-4ED1-8518-0CDB206BA4B4}"/>
              </a:ext>
            </a:extLst>
          </p:cNvPr>
          <p:cNvSpPr txBox="1"/>
          <p:nvPr/>
        </p:nvSpPr>
        <p:spPr>
          <a:xfrm>
            <a:off x="4593168" y="4159199"/>
            <a:ext cx="393056" cy="276999"/>
          </a:xfrm>
          <a:prstGeom prst="rect">
            <a:avLst/>
          </a:prstGeom>
          <a:noFill/>
        </p:spPr>
        <p:txBody>
          <a:bodyPr wrap="none" rtlCol="0">
            <a:spAutoFit/>
          </a:bodyPr>
          <a:lstStyle/>
          <a:p>
            <a:r>
              <a:rPr lang="es-ES" sz="1200" dirty="0"/>
              <a:t>No</a:t>
            </a:r>
            <a:endParaRPr lang="en-US" sz="1200" dirty="0"/>
          </a:p>
        </p:txBody>
      </p:sp>
      <p:sp>
        <p:nvSpPr>
          <p:cNvPr id="74" name="TextBox 73">
            <a:extLst>
              <a:ext uri="{FF2B5EF4-FFF2-40B4-BE49-F238E27FC236}">
                <a16:creationId xmlns:a16="http://schemas.microsoft.com/office/drawing/2014/main" id="{F72A72D0-1F4A-4666-85DD-C80C2761717B}"/>
              </a:ext>
            </a:extLst>
          </p:cNvPr>
          <p:cNvSpPr txBox="1"/>
          <p:nvPr/>
        </p:nvSpPr>
        <p:spPr>
          <a:xfrm>
            <a:off x="4537229" y="5195515"/>
            <a:ext cx="441018" cy="276999"/>
          </a:xfrm>
          <a:prstGeom prst="rect">
            <a:avLst/>
          </a:prstGeom>
          <a:noFill/>
        </p:spPr>
        <p:txBody>
          <a:bodyPr wrap="none" rtlCol="0">
            <a:spAutoFit/>
          </a:bodyPr>
          <a:lstStyle/>
          <a:p>
            <a:r>
              <a:rPr lang="es-ES" sz="1200" dirty="0"/>
              <a:t>Yes</a:t>
            </a:r>
            <a:endParaRPr lang="en-US" sz="1200" dirty="0"/>
          </a:p>
        </p:txBody>
      </p:sp>
      <p:sp>
        <p:nvSpPr>
          <p:cNvPr id="77" name="Rounded Rectangle 4">
            <a:extLst>
              <a:ext uri="{FF2B5EF4-FFF2-40B4-BE49-F238E27FC236}">
                <a16:creationId xmlns:a16="http://schemas.microsoft.com/office/drawing/2014/main" id="{6403D4FB-C725-47D7-B210-86B5160794E6}"/>
              </a:ext>
            </a:extLst>
          </p:cNvPr>
          <p:cNvSpPr txBox="1"/>
          <p:nvPr/>
        </p:nvSpPr>
        <p:spPr>
          <a:xfrm>
            <a:off x="9791160" y="1895221"/>
            <a:ext cx="1558982" cy="755972"/>
          </a:xfrm>
          <a:prstGeom prst="rect">
            <a:avLst/>
          </a:prstGeom>
          <a:solidFill>
            <a:schemeClr val="accent2"/>
          </a:solid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Bef>
                <a:spcPct val="0"/>
              </a:spcBef>
              <a:spcAft>
                <a:spcPct val="35000"/>
              </a:spcAft>
            </a:pPr>
            <a:r>
              <a:rPr lang="en-US" sz="1200" dirty="0"/>
              <a:t>Financial instruments</a:t>
            </a:r>
          </a:p>
        </p:txBody>
      </p:sp>
      <p:grpSp>
        <p:nvGrpSpPr>
          <p:cNvPr id="78" name="Group 77">
            <a:extLst>
              <a:ext uri="{FF2B5EF4-FFF2-40B4-BE49-F238E27FC236}">
                <a16:creationId xmlns:a16="http://schemas.microsoft.com/office/drawing/2014/main" id="{386AB24A-2006-4A70-87CB-3AD5E6CC3F77}"/>
              </a:ext>
            </a:extLst>
          </p:cNvPr>
          <p:cNvGrpSpPr/>
          <p:nvPr/>
        </p:nvGrpSpPr>
        <p:grpSpPr>
          <a:xfrm>
            <a:off x="9767641" y="2802890"/>
            <a:ext cx="1606020" cy="803010"/>
            <a:chOff x="4544392" y="3473985"/>
            <a:chExt cx="1606020" cy="803010"/>
          </a:xfrm>
          <a:solidFill>
            <a:schemeClr val="accent2"/>
          </a:solidFill>
        </p:grpSpPr>
        <p:sp>
          <p:nvSpPr>
            <p:cNvPr id="79" name="Rounded Rectangle 33">
              <a:extLst>
                <a:ext uri="{FF2B5EF4-FFF2-40B4-BE49-F238E27FC236}">
                  <a16:creationId xmlns:a16="http://schemas.microsoft.com/office/drawing/2014/main" id="{B47ABB05-2432-49FF-8C3E-D8E596389382}"/>
                </a:ext>
              </a:extLst>
            </p:cNvPr>
            <p:cNvSpPr/>
            <p:nvPr/>
          </p:nvSpPr>
          <p:spPr>
            <a:xfrm>
              <a:off x="4544392" y="3473985"/>
              <a:ext cx="1606020" cy="803010"/>
            </a:xfrm>
            <a:prstGeom prst="roundRect">
              <a:avLst>
                <a:gd name="adj" fmla="val 10000"/>
              </a:avLst>
            </a:prstGeom>
            <a:grp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80" name="Rounded Rectangle 4">
              <a:extLst>
                <a:ext uri="{FF2B5EF4-FFF2-40B4-BE49-F238E27FC236}">
                  <a16:creationId xmlns:a16="http://schemas.microsoft.com/office/drawing/2014/main" id="{8298AE67-0E3F-4371-8A12-A9555175CD20}"/>
                </a:ext>
              </a:extLst>
            </p:cNvPr>
            <p:cNvSpPr txBox="1"/>
            <p:nvPr/>
          </p:nvSpPr>
          <p:spPr>
            <a:xfrm>
              <a:off x="4567911" y="3497504"/>
              <a:ext cx="1558982" cy="75597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Bef>
                  <a:spcPct val="0"/>
                </a:spcBef>
                <a:spcAft>
                  <a:spcPct val="35000"/>
                </a:spcAft>
              </a:pPr>
              <a:r>
                <a:rPr lang="en-US" sz="1200" dirty="0"/>
                <a:t>FX services</a:t>
              </a:r>
            </a:p>
          </p:txBody>
        </p:sp>
      </p:grpSp>
      <p:grpSp>
        <p:nvGrpSpPr>
          <p:cNvPr id="81" name="Group 80">
            <a:extLst>
              <a:ext uri="{FF2B5EF4-FFF2-40B4-BE49-F238E27FC236}">
                <a16:creationId xmlns:a16="http://schemas.microsoft.com/office/drawing/2014/main" id="{A4825CBC-09B2-4E4F-969D-882B893D879A}"/>
              </a:ext>
            </a:extLst>
          </p:cNvPr>
          <p:cNvGrpSpPr/>
          <p:nvPr/>
        </p:nvGrpSpPr>
        <p:grpSpPr>
          <a:xfrm>
            <a:off x="9767641" y="3757597"/>
            <a:ext cx="1606020" cy="803010"/>
            <a:chOff x="4544392" y="3473985"/>
            <a:chExt cx="1606020" cy="803010"/>
          </a:xfrm>
          <a:solidFill>
            <a:schemeClr val="accent2"/>
          </a:solidFill>
        </p:grpSpPr>
        <p:sp>
          <p:nvSpPr>
            <p:cNvPr id="82" name="Rounded Rectangle 36">
              <a:extLst>
                <a:ext uri="{FF2B5EF4-FFF2-40B4-BE49-F238E27FC236}">
                  <a16:creationId xmlns:a16="http://schemas.microsoft.com/office/drawing/2014/main" id="{D28EE3E8-3ECF-4DDA-879F-E2FF73D62D72}"/>
                </a:ext>
              </a:extLst>
            </p:cNvPr>
            <p:cNvSpPr/>
            <p:nvPr/>
          </p:nvSpPr>
          <p:spPr>
            <a:xfrm>
              <a:off x="4544392" y="3473985"/>
              <a:ext cx="1606020" cy="803010"/>
            </a:xfrm>
            <a:prstGeom prst="roundRect">
              <a:avLst>
                <a:gd name="adj" fmla="val 10000"/>
              </a:avLst>
            </a:prstGeom>
            <a:grp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83" name="Rounded Rectangle 4">
              <a:extLst>
                <a:ext uri="{FF2B5EF4-FFF2-40B4-BE49-F238E27FC236}">
                  <a16:creationId xmlns:a16="http://schemas.microsoft.com/office/drawing/2014/main" id="{A6F84124-1571-4C01-8946-0356D30F8CED}"/>
                </a:ext>
              </a:extLst>
            </p:cNvPr>
            <p:cNvSpPr txBox="1"/>
            <p:nvPr/>
          </p:nvSpPr>
          <p:spPr>
            <a:xfrm>
              <a:off x="4567911" y="3497504"/>
              <a:ext cx="1558982" cy="75597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Bef>
                  <a:spcPct val="0"/>
                </a:spcBef>
                <a:spcAft>
                  <a:spcPct val="35000"/>
                </a:spcAft>
              </a:pPr>
              <a:r>
                <a:rPr lang="en-US" sz="1200" dirty="0"/>
                <a:t>Subsidies</a:t>
              </a:r>
            </a:p>
          </p:txBody>
        </p:sp>
      </p:grpSp>
      <p:grpSp>
        <p:nvGrpSpPr>
          <p:cNvPr id="84" name="Group 83">
            <a:extLst>
              <a:ext uri="{FF2B5EF4-FFF2-40B4-BE49-F238E27FC236}">
                <a16:creationId xmlns:a16="http://schemas.microsoft.com/office/drawing/2014/main" id="{C89CC42B-C1EA-40E3-9633-88DE7420AF9A}"/>
              </a:ext>
            </a:extLst>
          </p:cNvPr>
          <p:cNvGrpSpPr/>
          <p:nvPr/>
        </p:nvGrpSpPr>
        <p:grpSpPr>
          <a:xfrm>
            <a:off x="9767641" y="4706383"/>
            <a:ext cx="1606020" cy="803010"/>
            <a:chOff x="4544392" y="3473985"/>
            <a:chExt cx="1606020" cy="803010"/>
          </a:xfrm>
          <a:solidFill>
            <a:schemeClr val="accent2"/>
          </a:solidFill>
        </p:grpSpPr>
        <p:sp>
          <p:nvSpPr>
            <p:cNvPr id="85" name="Rounded Rectangle 39">
              <a:extLst>
                <a:ext uri="{FF2B5EF4-FFF2-40B4-BE49-F238E27FC236}">
                  <a16:creationId xmlns:a16="http://schemas.microsoft.com/office/drawing/2014/main" id="{08B3B8CC-DC7C-4537-AF9E-7D021D6EF537}"/>
                </a:ext>
              </a:extLst>
            </p:cNvPr>
            <p:cNvSpPr/>
            <p:nvPr/>
          </p:nvSpPr>
          <p:spPr>
            <a:xfrm>
              <a:off x="4544392" y="3473985"/>
              <a:ext cx="1606020" cy="803010"/>
            </a:xfrm>
            <a:prstGeom prst="roundRect">
              <a:avLst>
                <a:gd name="adj" fmla="val 10000"/>
              </a:avLst>
            </a:prstGeom>
            <a:grp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86" name="Rounded Rectangle 4">
              <a:extLst>
                <a:ext uri="{FF2B5EF4-FFF2-40B4-BE49-F238E27FC236}">
                  <a16:creationId xmlns:a16="http://schemas.microsoft.com/office/drawing/2014/main" id="{8D9B3B86-BD14-4784-9C30-8D4AB3DE6A19}"/>
                </a:ext>
              </a:extLst>
            </p:cNvPr>
            <p:cNvSpPr txBox="1"/>
            <p:nvPr/>
          </p:nvSpPr>
          <p:spPr>
            <a:xfrm>
              <a:off x="4567911" y="3497504"/>
              <a:ext cx="1558982" cy="75597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Bef>
                  <a:spcPct val="0"/>
                </a:spcBef>
                <a:spcAft>
                  <a:spcPct val="35000"/>
                </a:spcAft>
              </a:pPr>
              <a:r>
                <a:rPr lang="en-US" sz="1200" dirty="0"/>
                <a:t>Development grants</a:t>
              </a:r>
            </a:p>
          </p:txBody>
        </p:sp>
      </p:grpSp>
      <p:cxnSp>
        <p:nvCxnSpPr>
          <p:cNvPr id="87" name="Straight Arrow Connector 86">
            <a:extLst>
              <a:ext uri="{FF2B5EF4-FFF2-40B4-BE49-F238E27FC236}">
                <a16:creationId xmlns:a16="http://schemas.microsoft.com/office/drawing/2014/main" id="{AA592849-99A0-4130-BF90-A0B5C12E3296}"/>
              </a:ext>
            </a:extLst>
          </p:cNvPr>
          <p:cNvCxnSpPr>
            <a:cxnSpLocks/>
            <a:stCxn id="55" idx="3"/>
          </p:cNvCxnSpPr>
          <p:nvPr/>
        </p:nvCxnSpPr>
        <p:spPr>
          <a:xfrm flipV="1">
            <a:off x="2369291" y="2603720"/>
            <a:ext cx="503810" cy="595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1612A135-2FBA-48DB-823B-CBA96F95234D}"/>
              </a:ext>
            </a:extLst>
          </p:cNvPr>
          <p:cNvCxnSpPr>
            <a:stCxn id="55" idx="4"/>
          </p:cNvCxnSpPr>
          <p:nvPr/>
        </p:nvCxnSpPr>
        <p:spPr>
          <a:xfrm>
            <a:off x="2369291" y="3842063"/>
            <a:ext cx="516380" cy="1119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F8E0670-91DF-49E5-A882-729EF4FB487B}"/>
              </a:ext>
            </a:extLst>
          </p:cNvPr>
          <p:cNvCxnSpPr/>
          <p:nvPr/>
        </p:nvCxnSpPr>
        <p:spPr>
          <a:xfrm>
            <a:off x="2407956" y="3730691"/>
            <a:ext cx="462866" cy="177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A5E6B398-FBC1-4085-B3BA-689B04A34FEE}"/>
              </a:ext>
            </a:extLst>
          </p:cNvPr>
          <p:cNvCxnSpPr/>
          <p:nvPr/>
        </p:nvCxnSpPr>
        <p:spPr>
          <a:xfrm flipV="1">
            <a:off x="4552540" y="2429070"/>
            <a:ext cx="601506" cy="256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D6E4B62B-3E8D-44B7-8386-39E19F89D354}"/>
              </a:ext>
            </a:extLst>
          </p:cNvPr>
          <p:cNvCxnSpPr/>
          <p:nvPr/>
        </p:nvCxnSpPr>
        <p:spPr>
          <a:xfrm>
            <a:off x="4566996" y="2732005"/>
            <a:ext cx="579927" cy="518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64250F59-B4E5-43C3-BC28-DAB421B856C5}"/>
              </a:ext>
            </a:extLst>
          </p:cNvPr>
          <p:cNvCxnSpPr/>
          <p:nvPr/>
        </p:nvCxnSpPr>
        <p:spPr>
          <a:xfrm flipV="1">
            <a:off x="4491407" y="3497378"/>
            <a:ext cx="580613" cy="233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999A89B4-6FE9-42E1-96F3-142D1B594843}"/>
              </a:ext>
            </a:extLst>
          </p:cNvPr>
          <p:cNvCxnSpPr/>
          <p:nvPr/>
        </p:nvCxnSpPr>
        <p:spPr>
          <a:xfrm>
            <a:off x="4506227" y="3771100"/>
            <a:ext cx="601506" cy="611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2E19B4C7-B739-47BE-8D90-0E6F64F63257}"/>
              </a:ext>
            </a:extLst>
          </p:cNvPr>
          <p:cNvCxnSpPr/>
          <p:nvPr/>
        </p:nvCxnSpPr>
        <p:spPr>
          <a:xfrm>
            <a:off x="4516569" y="4869772"/>
            <a:ext cx="546253" cy="476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6FB5F081-FC55-4A3A-BC09-929B83FBD3F8}"/>
              </a:ext>
            </a:extLst>
          </p:cNvPr>
          <p:cNvCxnSpPr/>
          <p:nvPr/>
        </p:nvCxnSpPr>
        <p:spPr>
          <a:xfrm>
            <a:off x="6578169" y="2628534"/>
            <a:ext cx="49141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5D4895BC-FFDB-48D4-8249-835725485D34}"/>
              </a:ext>
            </a:extLst>
          </p:cNvPr>
          <p:cNvCxnSpPr>
            <a:cxnSpLocks/>
          </p:cNvCxnSpPr>
          <p:nvPr/>
        </p:nvCxnSpPr>
        <p:spPr>
          <a:xfrm>
            <a:off x="6575049" y="2651193"/>
            <a:ext cx="491434" cy="7375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886CBEB7-C1CE-4319-AD53-E6D3A135289F}"/>
              </a:ext>
            </a:extLst>
          </p:cNvPr>
          <p:cNvCxnSpPr/>
          <p:nvPr/>
        </p:nvCxnSpPr>
        <p:spPr>
          <a:xfrm flipV="1">
            <a:off x="6565229" y="3657478"/>
            <a:ext cx="49141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58A79E75-CB92-42F3-A83B-67134F9EF0DE}"/>
              </a:ext>
            </a:extLst>
          </p:cNvPr>
          <p:cNvCxnSpPr/>
          <p:nvPr/>
        </p:nvCxnSpPr>
        <p:spPr>
          <a:xfrm>
            <a:off x="6555069" y="4616217"/>
            <a:ext cx="4914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2D8B8FD9-FE0A-4264-82D4-1D50424CE096}"/>
              </a:ext>
            </a:extLst>
          </p:cNvPr>
          <p:cNvCxnSpPr/>
          <p:nvPr/>
        </p:nvCxnSpPr>
        <p:spPr>
          <a:xfrm flipV="1">
            <a:off x="6556490" y="5522039"/>
            <a:ext cx="49143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643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4351" y="473076"/>
            <a:ext cx="8486774" cy="542245"/>
          </a:xfrm>
        </p:spPr>
        <p:txBody>
          <a:bodyPr/>
          <a:lstStyle/>
          <a:p>
            <a:r>
              <a:rPr lang="en-US" sz="2000" dirty="0"/>
              <a:t>Impact funds struggle to meet SME demand for LCY funding</a:t>
            </a:r>
          </a:p>
        </p:txBody>
      </p:sp>
      <p:grpSp>
        <p:nvGrpSpPr>
          <p:cNvPr id="7" name="Group 6">
            <a:extLst>
              <a:ext uri="{FF2B5EF4-FFF2-40B4-BE49-F238E27FC236}">
                <a16:creationId xmlns:a16="http://schemas.microsoft.com/office/drawing/2014/main" id="{3ECDCC4A-A3D4-427E-B438-1B33AC60D49E}"/>
              </a:ext>
            </a:extLst>
          </p:cNvPr>
          <p:cNvGrpSpPr/>
          <p:nvPr/>
        </p:nvGrpSpPr>
        <p:grpSpPr>
          <a:xfrm>
            <a:off x="838200" y="1498779"/>
            <a:ext cx="10515599" cy="4025819"/>
            <a:chOff x="838201" y="1936284"/>
            <a:chExt cx="10515599" cy="4025819"/>
          </a:xfrm>
        </p:grpSpPr>
        <p:sp>
          <p:nvSpPr>
            <p:cNvPr id="8" name="Freeform 5">
              <a:extLst>
                <a:ext uri="{FF2B5EF4-FFF2-40B4-BE49-F238E27FC236}">
                  <a16:creationId xmlns:a16="http://schemas.microsoft.com/office/drawing/2014/main" id="{0DD86502-3B9D-4FD4-B8BB-63DF2D8110B9}"/>
                </a:ext>
              </a:extLst>
            </p:cNvPr>
            <p:cNvSpPr/>
            <p:nvPr/>
          </p:nvSpPr>
          <p:spPr>
            <a:xfrm>
              <a:off x="2575423" y="2017960"/>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7651" tIns="179246" rIns="303071" bIns="179247"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Eliminate / reduce investor exposure </a:t>
              </a:r>
              <a:r>
                <a:rPr lang="en-US" sz="1200" dirty="0"/>
                <a:t>FX</a:t>
              </a:r>
              <a:r>
                <a:rPr lang="en-US" sz="1200" kern="1200" dirty="0"/>
                <a:t> risk </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Eliminate / reduce </a:t>
              </a:r>
              <a:r>
                <a:rPr lang="en-US" sz="1200" dirty="0"/>
                <a:t>a fund</a:t>
              </a:r>
              <a:r>
                <a:rPr lang="en-US" sz="1200" kern="1200" dirty="0"/>
                <a:t>’s exposure to FX risk</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Simplify a fund’s investment management</a:t>
              </a:r>
            </a:p>
          </p:txBody>
        </p:sp>
        <p:sp>
          <p:nvSpPr>
            <p:cNvPr id="9" name="Freeform 7">
              <a:extLst>
                <a:ext uri="{FF2B5EF4-FFF2-40B4-BE49-F238E27FC236}">
                  <a16:creationId xmlns:a16="http://schemas.microsoft.com/office/drawing/2014/main" id="{E20B01CF-EF7A-4A1D-A33D-FEB968362F74}"/>
                </a:ext>
              </a:extLst>
            </p:cNvPr>
            <p:cNvSpPr/>
            <p:nvPr/>
          </p:nvSpPr>
          <p:spPr>
            <a:xfrm>
              <a:off x="838201" y="1936284"/>
              <a:ext cx="1737223" cy="1298651"/>
            </a:xfrm>
            <a:custGeom>
              <a:avLst/>
              <a:gdLst>
                <a:gd name="connsiteX0" fmla="*/ 0 w 1737223"/>
                <a:gd name="connsiteY0" fmla="*/ 216446 h 1298651"/>
                <a:gd name="connsiteX1" fmla="*/ 216446 w 1737223"/>
                <a:gd name="connsiteY1" fmla="*/ 0 h 1298651"/>
                <a:gd name="connsiteX2" fmla="*/ 1520777 w 1737223"/>
                <a:gd name="connsiteY2" fmla="*/ 0 h 1298651"/>
                <a:gd name="connsiteX3" fmla="*/ 1737223 w 1737223"/>
                <a:gd name="connsiteY3" fmla="*/ 216446 h 1298651"/>
                <a:gd name="connsiteX4" fmla="*/ 1737223 w 1737223"/>
                <a:gd name="connsiteY4" fmla="*/ 1082205 h 1298651"/>
                <a:gd name="connsiteX5" fmla="*/ 1520777 w 1737223"/>
                <a:gd name="connsiteY5" fmla="*/ 1298651 h 1298651"/>
                <a:gd name="connsiteX6" fmla="*/ 216446 w 1737223"/>
                <a:gd name="connsiteY6" fmla="*/ 1298651 h 1298651"/>
                <a:gd name="connsiteX7" fmla="*/ 0 w 1737223"/>
                <a:gd name="connsiteY7" fmla="*/ 1082205 h 1298651"/>
                <a:gd name="connsiteX8" fmla="*/ 0 w 1737223"/>
                <a:gd name="connsiteY8" fmla="*/ 216446 h 129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223" h="1298651">
                  <a:moveTo>
                    <a:pt x="0" y="216446"/>
                  </a:moveTo>
                  <a:cubicBezTo>
                    <a:pt x="0" y="96906"/>
                    <a:pt x="96906" y="0"/>
                    <a:pt x="216446" y="0"/>
                  </a:cubicBezTo>
                  <a:lnTo>
                    <a:pt x="1520777" y="0"/>
                  </a:lnTo>
                  <a:cubicBezTo>
                    <a:pt x="1640317" y="0"/>
                    <a:pt x="1737223" y="96906"/>
                    <a:pt x="1737223" y="216446"/>
                  </a:cubicBezTo>
                  <a:lnTo>
                    <a:pt x="1737223" y="1082205"/>
                  </a:lnTo>
                  <a:cubicBezTo>
                    <a:pt x="1737223" y="1201745"/>
                    <a:pt x="1640317" y="1298651"/>
                    <a:pt x="1520777" y="1298651"/>
                  </a:cubicBezTo>
                  <a:lnTo>
                    <a:pt x="216446" y="1298651"/>
                  </a:lnTo>
                  <a:cubicBezTo>
                    <a:pt x="96906" y="1298651"/>
                    <a:pt x="0" y="1201745"/>
                    <a:pt x="0" y="1082205"/>
                  </a:cubicBezTo>
                  <a:lnTo>
                    <a:pt x="0" y="21644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9115" tIns="86255" rIns="109115" bIns="86255" numCol="1" spcCol="1270" anchor="ctr" anchorCtr="0">
              <a:noAutofit/>
            </a:bodyPr>
            <a:lstStyle/>
            <a:p>
              <a:pPr lvl="0" algn="ctr" defTabSz="533400">
                <a:lnSpc>
                  <a:spcPct val="90000"/>
                </a:lnSpc>
                <a:spcBef>
                  <a:spcPct val="0"/>
                </a:spcBef>
                <a:spcAft>
                  <a:spcPct val="35000"/>
                </a:spcAft>
              </a:pPr>
              <a:r>
                <a:rPr lang="en-US" sz="1200" b="1" kern="1200" dirty="0"/>
                <a:t>Why?</a:t>
              </a:r>
            </a:p>
          </p:txBody>
        </p:sp>
        <p:sp>
          <p:nvSpPr>
            <p:cNvPr id="10" name="Freeform 8">
              <a:extLst>
                <a:ext uri="{FF2B5EF4-FFF2-40B4-BE49-F238E27FC236}">
                  <a16:creationId xmlns:a16="http://schemas.microsoft.com/office/drawing/2014/main" id="{A36D3CAE-6263-488E-9817-D7C13B809694}"/>
                </a:ext>
              </a:extLst>
            </p:cNvPr>
            <p:cNvSpPr/>
            <p:nvPr/>
          </p:nvSpPr>
          <p:spPr>
            <a:xfrm>
              <a:off x="2575423" y="3381543"/>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361312"/>
                <a:satOff val="7670"/>
                <a:lumOff val="1196"/>
                <a:alphaOff val="0"/>
              </a:schemeClr>
            </a:lnRef>
            <a:fillRef idx="1">
              <a:schemeClr val="accent3">
                <a:tint val="40000"/>
                <a:alpha val="90000"/>
                <a:hueOff val="-361312"/>
                <a:satOff val="7670"/>
                <a:lumOff val="1196"/>
                <a:alphaOff val="0"/>
              </a:schemeClr>
            </a:fillRef>
            <a:effectRef idx="0">
              <a:schemeClr val="accent3">
                <a:tint val="40000"/>
                <a:alpha val="90000"/>
                <a:hueOff val="-361312"/>
                <a:satOff val="7670"/>
                <a:lumOff val="1196"/>
                <a:alphaOff val="0"/>
              </a:schemeClr>
            </a:effectRef>
            <a:fontRef idx="minor">
              <a:schemeClr val="dk1">
                <a:hueOff val="0"/>
                <a:satOff val="0"/>
                <a:lumOff val="0"/>
                <a:alphaOff val="0"/>
              </a:schemeClr>
            </a:fontRef>
          </p:style>
          <p:txBody>
            <a:bodyPr spcFirstLastPara="0" vert="horz" wrap="square" lIns="247651" tIns="179247" rIns="303071" bIns="179246"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Fund exporters with access to international markets and HCY revenues</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Invest in offshore vehicles</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Obligate investee to bear currency mismatch and funds flow risks</a:t>
              </a:r>
            </a:p>
          </p:txBody>
        </p:sp>
        <p:sp>
          <p:nvSpPr>
            <p:cNvPr id="11" name="Freeform 9">
              <a:extLst>
                <a:ext uri="{FF2B5EF4-FFF2-40B4-BE49-F238E27FC236}">
                  <a16:creationId xmlns:a16="http://schemas.microsoft.com/office/drawing/2014/main" id="{FC263A2B-EB06-4888-823C-00A27C5BC326}"/>
                </a:ext>
              </a:extLst>
            </p:cNvPr>
            <p:cNvSpPr/>
            <p:nvPr/>
          </p:nvSpPr>
          <p:spPr>
            <a:xfrm>
              <a:off x="838201" y="3299868"/>
              <a:ext cx="1737223" cy="1298651"/>
            </a:xfrm>
            <a:custGeom>
              <a:avLst/>
              <a:gdLst>
                <a:gd name="connsiteX0" fmla="*/ 0 w 1737223"/>
                <a:gd name="connsiteY0" fmla="*/ 216446 h 1298651"/>
                <a:gd name="connsiteX1" fmla="*/ 216446 w 1737223"/>
                <a:gd name="connsiteY1" fmla="*/ 0 h 1298651"/>
                <a:gd name="connsiteX2" fmla="*/ 1520777 w 1737223"/>
                <a:gd name="connsiteY2" fmla="*/ 0 h 1298651"/>
                <a:gd name="connsiteX3" fmla="*/ 1737223 w 1737223"/>
                <a:gd name="connsiteY3" fmla="*/ 216446 h 1298651"/>
                <a:gd name="connsiteX4" fmla="*/ 1737223 w 1737223"/>
                <a:gd name="connsiteY4" fmla="*/ 1082205 h 1298651"/>
                <a:gd name="connsiteX5" fmla="*/ 1520777 w 1737223"/>
                <a:gd name="connsiteY5" fmla="*/ 1298651 h 1298651"/>
                <a:gd name="connsiteX6" fmla="*/ 216446 w 1737223"/>
                <a:gd name="connsiteY6" fmla="*/ 1298651 h 1298651"/>
                <a:gd name="connsiteX7" fmla="*/ 0 w 1737223"/>
                <a:gd name="connsiteY7" fmla="*/ 1082205 h 1298651"/>
                <a:gd name="connsiteX8" fmla="*/ 0 w 1737223"/>
                <a:gd name="connsiteY8" fmla="*/ 216446 h 129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223" h="1298651">
                  <a:moveTo>
                    <a:pt x="0" y="216446"/>
                  </a:moveTo>
                  <a:cubicBezTo>
                    <a:pt x="0" y="96906"/>
                    <a:pt x="96906" y="0"/>
                    <a:pt x="216446" y="0"/>
                  </a:cubicBezTo>
                  <a:lnTo>
                    <a:pt x="1520777" y="0"/>
                  </a:lnTo>
                  <a:cubicBezTo>
                    <a:pt x="1640317" y="0"/>
                    <a:pt x="1737223" y="96906"/>
                    <a:pt x="1737223" y="216446"/>
                  </a:cubicBezTo>
                  <a:lnTo>
                    <a:pt x="1737223" y="1082205"/>
                  </a:lnTo>
                  <a:cubicBezTo>
                    <a:pt x="1737223" y="1201745"/>
                    <a:pt x="1640317" y="1298651"/>
                    <a:pt x="1520777" y="1298651"/>
                  </a:cubicBezTo>
                  <a:lnTo>
                    <a:pt x="216446" y="1298651"/>
                  </a:lnTo>
                  <a:cubicBezTo>
                    <a:pt x="96906" y="1298651"/>
                    <a:pt x="0" y="1201745"/>
                    <a:pt x="0" y="1082205"/>
                  </a:cubicBezTo>
                  <a:lnTo>
                    <a:pt x="0" y="216446"/>
                  </a:lnTo>
                  <a:close/>
                </a:path>
              </a:pathLst>
            </a:custGeom>
          </p:spPr>
          <p:style>
            <a:lnRef idx="2">
              <a:schemeClr val="lt1">
                <a:hueOff val="0"/>
                <a:satOff val="0"/>
                <a:lumOff val="0"/>
                <a:alphaOff val="0"/>
              </a:schemeClr>
            </a:lnRef>
            <a:fillRef idx="1">
              <a:schemeClr val="accent3">
                <a:hueOff val="-223253"/>
                <a:satOff val="3259"/>
                <a:lumOff val="5981"/>
                <a:alphaOff val="0"/>
              </a:schemeClr>
            </a:fillRef>
            <a:effectRef idx="0">
              <a:schemeClr val="accent3">
                <a:hueOff val="-223253"/>
                <a:satOff val="3259"/>
                <a:lumOff val="5981"/>
                <a:alphaOff val="0"/>
              </a:schemeClr>
            </a:effectRef>
            <a:fontRef idx="minor">
              <a:schemeClr val="lt1"/>
            </a:fontRef>
          </p:style>
          <p:txBody>
            <a:bodyPr spcFirstLastPara="0" vert="horz" wrap="square" lIns="109115" tIns="86255" rIns="109115" bIns="86255" numCol="1" spcCol="1270" anchor="ctr" anchorCtr="0">
              <a:noAutofit/>
            </a:bodyPr>
            <a:lstStyle/>
            <a:p>
              <a:pPr lvl="0" algn="ctr" defTabSz="533400">
                <a:lnSpc>
                  <a:spcPct val="90000"/>
                </a:lnSpc>
                <a:spcBef>
                  <a:spcPct val="0"/>
                </a:spcBef>
                <a:spcAft>
                  <a:spcPct val="35000"/>
                </a:spcAft>
              </a:pPr>
              <a:r>
                <a:rPr lang="en-US" sz="1200" b="1" kern="1200" dirty="0"/>
                <a:t>How?</a:t>
              </a:r>
            </a:p>
          </p:txBody>
        </p:sp>
        <p:sp>
          <p:nvSpPr>
            <p:cNvPr id="12" name="Freeform 10">
              <a:extLst>
                <a:ext uri="{FF2B5EF4-FFF2-40B4-BE49-F238E27FC236}">
                  <a16:creationId xmlns:a16="http://schemas.microsoft.com/office/drawing/2014/main" id="{8B3577E7-2F33-47CD-8B3E-6037A366EEB8}"/>
                </a:ext>
              </a:extLst>
            </p:cNvPr>
            <p:cNvSpPr/>
            <p:nvPr/>
          </p:nvSpPr>
          <p:spPr>
            <a:xfrm>
              <a:off x="2575423" y="4745127"/>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722624"/>
                <a:satOff val="15339"/>
                <a:lumOff val="2391"/>
                <a:alphaOff val="0"/>
              </a:schemeClr>
            </a:lnRef>
            <a:fillRef idx="1">
              <a:schemeClr val="accent3">
                <a:tint val="40000"/>
                <a:alpha val="90000"/>
                <a:hueOff val="-722624"/>
                <a:satOff val="15339"/>
                <a:lumOff val="2391"/>
                <a:alphaOff val="0"/>
              </a:schemeClr>
            </a:fillRef>
            <a:effectRef idx="0">
              <a:schemeClr val="accent3">
                <a:tint val="40000"/>
                <a:alpha val="90000"/>
                <a:hueOff val="-722624"/>
                <a:satOff val="15339"/>
                <a:lumOff val="2391"/>
                <a:alphaOff val="0"/>
              </a:schemeClr>
            </a:effectRef>
            <a:fontRef idx="minor">
              <a:schemeClr val="dk1">
                <a:hueOff val="0"/>
                <a:satOff val="0"/>
                <a:lumOff val="0"/>
                <a:alphaOff val="0"/>
              </a:schemeClr>
            </a:fontRef>
          </p:style>
          <p:txBody>
            <a:bodyPr spcFirstLastPara="0" vert="horz" wrap="square" lIns="247651" tIns="179247" rIns="303071" bIns="179246"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Likely precludes SMEs with LCY revenues from receiving funding</a:t>
              </a:r>
            </a:p>
          </p:txBody>
        </p:sp>
        <p:sp>
          <p:nvSpPr>
            <p:cNvPr id="13" name="Freeform 11">
              <a:extLst>
                <a:ext uri="{FF2B5EF4-FFF2-40B4-BE49-F238E27FC236}">
                  <a16:creationId xmlns:a16="http://schemas.microsoft.com/office/drawing/2014/main" id="{ABB77CAA-3518-44FA-9D55-CD47E2541113}"/>
                </a:ext>
              </a:extLst>
            </p:cNvPr>
            <p:cNvSpPr/>
            <p:nvPr/>
          </p:nvSpPr>
          <p:spPr>
            <a:xfrm>
              <a:off x="838201" y="4663452"/>
              <a:ext cx="1737223" cy="1298651"/>
            </a:xfrm>
            <a:custGeom>
              <a:avLst/>
              <a:gdLst>
                <a:gd name="connsiteX0" fmla="*/ 0 w 1737223"/>
                <a:gd name="connsiteY0" fmla="*/ 216446 h 1298651"/>
                <a:gd name="connsiteX1" fmla="*/ 216446 w 1737223"/>
                <a:gd name="connsiteY1" fmla="*/ 0 h 1298651"/>
                <a:gd name="connsiteX2" fmla="*/ 1520777 w 1737223"/>
                <a:gd name="connsiteY2" fmla="*/ 0 h 1298651"/>
                <a:gd name="connsiteX3" fmla="*/ 1737223 w 1737223"/>
                <a:gd name="connsiteY3" fmla="*/ 216446 h 1298651"/>
                <a:gd name="connsiteX4" fmla="*/ 1737223 w 1737223"/>
                <a:gd name="connsiteY4" fmla="*/ 1082205 h 1298651"/>
                <a:gd name="connsiteX5" fmla="*/ 1520777 w 1737223"/>
                <a:gd name="connsiteY5" fmla="*/ 1298651 h 1298651"/>
                <a:gd name="connsiteX6" fmla="*/ 216446 w 1737223"/>
                <a:gd name="connsiteY6" fmla="*/ 1298651 h 1298651"/>
                <a:gd name="connsiteX7" fmla="*/ 0 w 1737223"/>
                <a:gd name="connsiteY7" fmla="*/ 1082205 h 1298651"/>
                <a:gd name="connsiteX8" fmla="*/ 0 w 1737223"/>
                <a:gd name="connsiteY8" fmla="*/ 216446 h 129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223" h="1298651">
                  <a:moveTo>
                    <a:pt x="0" y="216446"/>
                  </a:moveTo>
                  <a:cubicBezTo>
                    <a:pt x="0" y="96906"/>
                    <a:pt x="96906" y="0"/>
                    <a:pt x="216446" y="0"/>
                  </a:cubicBezTo>
                  <a:lnTo>
                    <a:pt x="1520777" y="0"/>
                  </a:lnTo>
                  <a:cubicBezTo>
                    <a:pt x="1640317" y="0"/>
                    <a:pt x="1737223" y="96906"/>
                    <a:pt x="1737223" y="216446"/>
                  </a:cubicBezTo>
                  <a:lnTo>
                    <a:pt x="1737223" y="1082205"/>
                  </a:lnTo>
                  <a:cubicBezTo>
                    <a:pt x="1737223" y="1201745"/>
                    <a:pt x="1640317" y="1298651"/>
                    <a:pt x="1520777" y="1298651"/>
                  </a:cubicBezTo>
                  <a:lnTo>
                    <a:pt x="216446" y="1298651"/>
                  </a:lnTo>
                  <a:cubicBezTo>
                    <a:pt x="96906" y="1298651"/>
                    <a:pt x="0" y="1201745"/>
                    <a:pt x="0" y="1082205"/>
                  </a:cubicBezTo>
                  <a:lnTo>
                    <a:pt x="0" y="216446"/>
                  </a:lnTo>
                  <a:close/>
                </a:path>
              </a:pathLst>
            </a:custGeom>
          </p:spPr>
          <p:style>
            <a:lnRef idx="2">
              <a:schemeClr val="lt1">
                <a:hueOff val="0"/>
                <a:satOff val="0"/>
                <a:lumOff val="0"/>
                <a:alphaOff val="0"/>
              </a:schemeClr>
            </a:lnRef>
            <a:fillRef idx="1">
              <a:schemeClr val="accent3">
                <a:hueOff val="-446506"/>
                <a:satOff val="6518"/>
                <a:lumOff val="11961"/>
                <a:alphaOff val="0"/>
              </a:schemeClr>
            </a:fillRef>
            <a:effectRef idx="0">
              <a:schemeClr val="accent3">
                <a:hueOff val="-446506"/>
                <a:satOff val="6518"/>
                <a:lumOff val="11961"/>
                <a:alphaOff val="0"/>
              </a:schemeClr>
            </a:effectRef>
            <a:fontRef idx="minor">
              <a:schemeClr val="lt1"/>
            </a:fontRef>
          </p:style>
          <p:txBody>
            <a:bodyPr spcFirstLastPara="0" vert="horz" wrap="square" lIns="109115" tIns="86255" rIns="109115" bIns="86255" numCol="1" spcCol="1270" anchor="ctr" anchorCtr="0">
              <a:noAutofit/>
            </a:bodyPr>
            <a:lstStyle/>
            <a:p>
              <a:pPr lvl="0" algn="ctr" defTabSz="533400">
                <a:lnSpc>
                  <a:spcPct val="90000"/>
                </a:lnSpc>
                <a:spcBef>
                  <a:spcPct val="0"/>
                </a:spcBef>
                <a:spcAft>
                  <a:spcPct val="35000"/>
                </a:spcAft>
              </a:pPr>
              <a:r>
                <a:rPr lang="en-US" sz="1200" b="1" kern="1200" dirty="0"/>
                <a:t>Disadvantages</a:t>
              </a:r>
            </a:p>
          </p:txBody>
        </p:sp>
        <p:sp>
          <p:nvSpPr>
            <p:cNvPr id="14" name="Freeform 12">
              <a:extLst>
                <a:ext uri="{FF2B5EF4-FFF2-40B4-BE49-F238E27FC236}">
                  <a16:creationId xmlns:a16="http://schemas.microsoft.com/office/drawing/2014/main" id="{A99BE4F1-C856-46A2-964B-A3C8AB6979DF}"/>
                </a:ext>
              </a:extLst>
            </p:cNvPr>
            <p:cNvSpPr/>
            <p:nvPr/>
          </p:nvSpPr>
          <p:spPr>
            <a:xfrm>
              <a:off x="7239000" y="2017960"/>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7651" tIns="179246" rIns="303071" bIns="179247"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Increase impact by extending funding to SMEs with LCY revenues (</a:t>
              </a:r>
              <a:r>
                <a:rPr lang="en-US" sz="1200" dirty="0"/>
                <a:t>e.g. </a:t>
              </a:r>
              <a:r>
                <a:rPr lang="en-US" sz="1200" kern="1200" dirty="0"/>
                <a:t>local sales)</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dirty="0"/>
                <a:t>Enhance liquidity in frontier markets through increase in direct foreign investment</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dirty="0"/>
                <a:t>Exposure to potential positive appreciation of LCY</a:t>
              </a:r>
            </a:p>
          </p:txBody>
        </p:sp>
        <p:sp>
          <p:nvSpPr>
            <p:cNvPr id="15" name="Freeform 13">
              <a:extLst>
                <a:ext uri="{FF2B5EF4-FFF2-40B4-BE49-F238E27FC236}">
                  <a16:creationId xmlns:a16="http://schemas.microsoft.com/office/drawing/2014/main" id="{B44B15E3-846B-45D7-8844-6567B2B86A75}"/>
                </a:ext>
              </a:extLst>
            </p:cNvPr>
            <p:cNvSpPr/>
            <p:nvPr/>
          </p:nvSpPr>
          <p:spPr>
            <a:xfrm>
              <a:off x="7239000" y="3381543"/>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361312"/>
                <a:satOff val="7670"/>
                <a:lumOff val="1196"/>
                <a:alphaOff val="0"/>
              </a:schemeClr>
            </a:lnRef>
            <a:fillRef idx="1">
              <a:schemeClr val="accent3">
                <a:tint val="40000"/>
                <a:alpha val="90000"/>
                <a:hueOff val="-361312"/>
                <a:satOff val="7670"/>
                <a:lumOff val="1196"/>
                <a:alphaOff val="0"/>
              </a:schemeClr>
            </a:fillRef>
            <a:effectRef idx="0">
              <a:schemeClr val="accent3">
                <a:tint val="40000"/>
                <a:alpha val="90000"/>
                <a:hueOff val="-361312"/>
                <a:satOff val="7670"/>
                <a:lumOff val="1196"/>
                <a:alphaOff val="0"/>
              </a:schemeClr>
            </a:effectRef>
            <a:fontRef idx="minor">
              <a:schemeClr val="dk1">
                <a:hueOff val="0"/>
                <a:satOff val="0"/>
                <a:lumOff val="0"/>
                <a:alphaOff val="0"/>
              </a:schemeClr>
            </a:fontRef>
          </p:style>
          <p:txBody>
            <a:bodyPr spcFirstLastPara="0" vert="horz" wrap="square" lIns="247651" tIns="179247" rIns="303071" bIns="179246"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Fund high-growth SMEs that operate in local markets with LCY revenues</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dirty="0"/>
                <a:t>Bring capital on-shore to invest in locally registered entities</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Fund manager implements currency management strategy in line with policies</a:t>
              </a:r>
            </a:p>
          </p:txBody>
        </p:sp>
        <p:sp>
          <p:nvSpPr>
            <p:cNvPr id="16" name="Freeform 14">
              <a:extLst>
                <a:ext uri="{FF2B5EF4-FFF2-40B4-BE49-F238E27FC236}">
                  <a16:creationId xmlns:a16="http://schemas.microsoft.com/office/drawing/2014/main" id="{877AE39A-A56A-4993-BAED-E14E8B4844BF}"/>
                </a:ext>
              </a:extLst>
            </p:cNvPr>
            <p:cNvSpPr/>
            <p:nvPr/>
          </p:nvSpPr>
          <p:spPr>
            <a:xfrm>
              <a:off x="7239000" y="4745127"/>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722624"/>
                <a:satOff val="15339"/>
                <a:lumOff val="2391"/>
                <a:alphaOff val="0"/>
              </a:schemeClr>
            </a:lnRef>
            <a:fillRef idx="1">
              <a:schemeClr val="accent3">
                <a:tint val="40000"/>
                <a:alpha val="90000"/>
                <a:hueOff val="-722624"/>
                <a:satOff val="15339"/>
                <a:lumOff val="2391"/>
                <a:alphaOff val="0"/>
              </a:schemeClr>
            </a:fillRef>
            <a:effectRef idx="0">
              <a:schemeClr val="accent3">
                <a:tint val="40000"/>
                <a:alpha val="90000"/>
                <a:hueOff val="-722624"/>
                <a:satOff val="15339"/>
                <a:lumOff val="2391"/>
                <a:alphaOff val="0"/>
              </a:schemeClr>
            </a:effectRef>
            <a:fontRef idx="minor">
              <a:schemeClr val="dk1">
                <a:hueOff val="0"/>
                <a:satOff val="0"/>
                <a:lumOff val="0"/>
                <a:alphaOff val="0"/>
              </a:schemeClr>
            </a:fontRef>
          </p:style>
          <p:txBody>
            <a:bodyPr spcFirstLastPara="0" vert="horz" wrap="square" lIns="247651" tIns="179247" rIns="303071" bIns="179246"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Exposure to currency risks (e.g. devaluation, monetary and capital controls)</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dirty="0"/>
                <a:t>Currency market inefficiency may lead to lack of product availability, overpricing and settlement risk</a:t>
              </a:r>
              <a:endParaRPr lang="en-US" sz="1200" kern="1200" dirty="0"/>
            </a:p>
          </p:txBody>
        </p:sp>
      </p:grpSp>
      <p:sp>
        <p:nvSpPr>
          <p:cNvPr id="17" name="Rectangle 16">
            <a:extLst>
              <a:ext uri="{FF2B5EF4-FFF2-40B4-BE49-F238E27FC236}">
                <a16:creationId xmlns:a16="http://schemas.microsoft.com/office/drawing/2014/main" id="{4D6830E4-7B61-441F-A2C7-5444199C3B1A}"/>
              </a:ext>
            </a:extLst>
          </p:cNvPr>
          <p:cNvSpPr/>
          <p:nvPr/>
        </p:nvSpPr>
        <p:spPr>
          <a:xfrm rot="5400000">
            <a:off x="4442439" y="-749005"/>
            <a:ext cx="401782" cy="4093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b="1" dirty="0"/>
              <a:t>Hard Currency (“HCY”) Investment</a:t>
            </a:r>
          </a:p>
        </p:txBody>
      </p:sp>
      <p:sp>
        <p:nvSpPr>
          <p:cNvPr id="18" name="Rectangle 17">
            <a:extLst>
              <a:ext uri="{FF2B5EF4-FFF2-40B4-BE49-F238E27FC236}">
                <a16:creationId xmlns:a16="http://schemas.microsoft.com/office/drawing/2014/main" id="{DECEFEE8-41D2-4F51-85F5-7D4579F6E603}"/>
              </a:ext>
            </a:extLst>
          </p:cNvPr>
          <p:cNvSpPr/>
          <p:nvPr/>
        </p:nvSpPr>
        <p:spPr>
          <a:xfrm rot="5400000">
            <a:off x="9085002" y="-749005"/>
            <a:ext cx="401782" cy="4093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b="1" dirty="0"/>
              <a:t>Local Currency (“LCY”) Investment</a:t>
            </a:r>
          </a:p>
        </p:txBody>
      </p:sp>
      <p:sp>
        <p:nvSpPr>
          <p:cNvPr id="19" name="Rectangle 18">
            <a:extLst>
              <a:ext uri="{FF2B5EF4-FFF2-40B4-BE49-F238E27FC236}">
                <a16:creationId xmlns:a16="http://schemas.microsoft.com/office/drawing/2014/main" id="{E23C6093-BF96-4FD8-9CE7-A803B27F3D47}"/>
              </a:ext>
            </a:extLst>
          </p:cNvPr>
          <p:cNvSpPr/>
          <p:nvPr/>
        </p:nvSpPr>
        <p:spPr>
          <a:xfrm>
            <a:off x="1706811" y="5589531"/>
            <a:ext cx="9047018" cy="7406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6688" algn="ctr"/>
            <a:r>
              <a:rPr lang="en-US" sz="1200" b="1" dirty="0">
                <a:solidFill>
                  <a:schemeClr val="tx1"/>
                </a:solidFill>
              </a:rPr>
              <a:t>Funds typically invest a small portion of assets in LCY, and only hedge a portion of this. LCY portfolio balance considerations include (</a:t>
            </a:r>
            <a:r>
              <a:rPr lang="en-US" sz="1200" b="1" dirty="0" err="1">
                <a:solidFill>
                  <a:schemeClr val="tx1"/>
                </a:solidFill>
              </a:rPr>
              <a:t>i</a:t>
            </a:r>
            <a:r>
              <a:rPr lang="en-US" sz="1200" b="1" dirty="0">
                <a:solidFill>
                  <a:schemeClr val="tx1"/>
                </a:solidFill>
              </a:rPr>
              <a:t>) expected LCY returns, (ii) expected currency performance vs. hedging costs + associated risks, and (iii) country-specific costs.</a:t>
            </a:r>
          </a:p>
        </p:txBody>
      </p:sp>
    </p:spTree>
    <p:extLst>
      <p:ext uri="{BB962C8B-B14F-4D97-AF65-F5344CB8AC3E}">
        <p14:creationId xmlns:p14="http://schemas.microsoft.com/office/powerpoint/2010/main" val="2283968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07F590-4584-433E-8033-8C8062E65F90}"/>
              </a:ext>
            </a:extLst>
          </p:cNvPr>
          <p:cNvSpPr>
            <a:spLocks noGrp="1"/>
          </p:cNvSpPr>
          <p:nvPr>
            <p:ph type="title"/>
          </p:nvPr>
        </p:nvSpPr>
        <p:spPr/>
        <p:txBody>
          <a:bodyPr/>
          <a:lstStyle/>
          <a:p>
            <a:r>
              <a:rPr lang="en-US" sz="2000" dirty="0"/>
              <a:t>Funds must consider whether an </a:t>
            </a:r>
            <a:r>
              <a:rPr lang="en-US" sz="2000" b="1" dirty="0"/>
              <a:t>investee’s LCY return </a:t>
            </a:r>
            <a:r>
              <a:rPr lang="en-US" sz="2000" dirty="0"/>
              <a:t>has the capacity to </a:t>
            </a:r>
            <a:r>
              <a:rPr lang="en-US" sz="2000" b="1" dirty="0"/>
              <a:t>meet the fund’s own financial return </a:t>
            </a:r>
            <a:r>
              <a:rPr lang="en-US" sz="2000" dirty="0"/>
              <a:t>objectives</a:t>
            </a:r>
            <a:br>
              <a:rPr lang="en-US" dirty="0"/>
            </a:br>
            <a:endParaRPr lang="en-IE" dirty="0"/>
          </a:p>
        </p:txBody>
      </p:sp>
      <p:sp>
        <p:nvSpPr>
          <p:cNvPr id="21" name="Rectangle 20">
            <a:extLst>
              <a:ext uri="{FF2B5EF4-FFF2-40B4-BE49-F238E27FC236}">
                <a16:creationId xmlns:a16="http://schemas.microsoft.com/office/drawing/2014/main" id="{975B7EB9-DB12-4335-B011-85299F895D2B}"/>
              </a:ext>
            </a:extLst>
          </p:cNvPr>
          <p:cNvSpPr/>
          <p:nvPr/>
        </p:nvSpPr>
        <p:spPr>
          <a:xfrm>
            <a:off x="1800703" y="5495995"/>
            <a:ext cx="9047018" cy="7406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6688" algn="ctr"/>
            <a:r>
              <a:rPr lang="en-US" sz="1200" b="1" dirty="0">
                <a:solidFill>
                  <a:schemeClr val="tx1"/>
                </a:solidFill>
              </a:rPr>
              <a:t>Note: </a:t>
            </a:r>
            <a:r>
              <a:rPr lang="en-US" sz="1200" b="1" u="sng" dirty="0">
                <a:solidFill>
                  <a:schemeClr val="tx1"/>
                </a:solidFill>
              </a:rPr>
              <a:t>Hedges only partially address LCY investment risks</a:t>
            </a:r>
            <a:r>
              <a:rPr lang="en-US" sz="1200" b="1" dirty="0">
                <a:solidFill>
                  <a:schemeClr val="tx1"/>
                </a:solidFill>
              </a:rPr>
              <a:t>.</a:t>
            </a:r>
          </a:p>
          <a:p>
            <a:pPr marL="166688" algn="ctr"/>
            <a:r>
              <a:rPr lang="en-US" sz="1200" b="1" dirty="0">
                <a:solidFill>
                  <a:schemeClr val="tx1"/>
                </a:solidFill>
              </a:rPr>
              <a:t>If LCY returns =&gt; Fund’s USD return &amp; local market thresholds, then consider LCY investment.</a:t>
            </a:r>
          </a:p>
          <a:p>
            <a:pPr marL="166688" algn="ctr"/>
            <a:r>
              <a:rPr lang="en-US" sz="1200" b="1" dirty="0">
                <a:solidFill>
                  <a:schemeClr val="tx1"/>
                </a:solidFill>
              </a:rPr>
              <a:t>If expected LCY depreciation or volatility &gt; hedging costs, then consider hedge. </a:t>
            </a:r>
          </a:p>
        </p:txBody>
      </p:sp>
      <p:sp>
        <p:nvSpPr>
          <p:cNvPr id="22" name="Rectangle 21">
            <a:extLst>
              <a:ext uri="{FF2B5EF4-FFF2-40B4-BE49-F238E27FC236}">
                <a16:creationId xmlns:a16="http://schemas.microsoft.com/office/drawing/2014/main" id="{8E11EA4B-CFD3-42B7-A402-2731E13DFF1E}"/>
              </a:ext>
            </a:extLst>
          </p:cNvPr>
          <p:cNvSpPr/>
          <p:nvPr/>
        </p:nvSpPr>
        <p:spPr>
          <a:xfrm rot="5400000">
            <a:off x="4442439" y="-742525"/>
            <a:ext cx="401782" cy="4093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b="1" dirty="0"/>
              <a:t>Unhedged Return</a:t>
            </a:r>
          </a:p>
        </p:txBody>
      </p:sp>
      <p:sp>
        <p:nvSpPr>
          <p:cNvPr id="23" name="Rectangle 22">
            <a:extLst>
              <a:ext uri="{FF2B5EF4-FFF2-40B4-BE49-F238E27FC236}">
                <a16:creationId xmlns:a16="http://schemas.microsoft.com/office/drawing/2014/main" id="{5099DB51-1DD4-4364-BA3B-75965047D66D}"/>
              </a:ext>
            </a:extLst>
          </p:cNvPr>
          <p:cNvSpPr/>
          <p:nvPr/>
        </p:nvSpPr>
        <p:spPr>
          <a:xfrm rot="5400000">
            <a:off x="9085002" y="-742525"/>
            <a:ext cx="401782" cy="4093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b="1" dirty="0"/>
              <a:t>Hedged Return</a:t>
            </a:r>
          </a:p>
        </p:txBody>
      </p:sp>
      <p:grpSp>
        <p:nvGrpSpPr>
          <p:cNvPr id="24" name="Group 23">
            <a:extLst>
              <a:ext uri="{FF2B5EF4-FFF2-40B4-BE49-F238E27FC236}">
                <a16:creationId xmlns:a16="http://schemas.microsoft.com/office/drawing/2014/main" id="{C28125F3-C903-43C4-8FA2-5F265693718B}"/>
              </a:ext>
            </a:extLst>
          </p:cNvPr>
          <p:cNvGrpSpPr/>
          <p:nvPr/>
        </p:nvGrpSpPr>
        <p:grpSpPr>
          <a:xfrm>
            <a:off x="838200" y="1505259"/>
            <a:ext cx="10515599" cy="3954379"/>
            <a:chOff x="838201" y="1950572"/>
            <a:chExt cx="10515599" cy="3954379"/>
          </a:xfrm>
        </p:grpSpPr>
        <p:sp>
          <p:nvSpPr>
            <p:cNvPr id="25" name="Freeform 21">
              <a:extLst>
                <a:ext uri="{FF2B5EF4-FFF2-40B4-BE49-F238E27FC236}">
                  <a16:creationId xmlns:a16="http://schemas.microsoft.com/office/drawing/2014/main" id="{F85B4F2A-7172-46C3-ACB3-93D4E3B25832}"/>
                </a:ext>
              </a:extLst>
            </p:cNvPr>
            <p:cNvSpPr/>
            <p:nvPr/>
          </p:nvSpPr>
          <p:spPr>
            <a:xfrm>
              <a:off x="2575423" y="2032248"/>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7651" tIns="179246" rIns="303071" bIns="179247" numCol="1" spcCol="1270" anchor="ctr" anchorCtr="0">
              <a:noAutofit/>
            </a:bodyPr>
            <a:lstStyle/>
            <a:p>
              <a:pPr marL="171450" lvl="1" indent="-171450" defTabSz="533400">
                <a:lnSpc>
                  <a:spcPct val="90000"/>
                </a:lnSpc>
                <a:spcBef>
                  <a:spcPct val="0"/>
                </a:spcBef>
                <a:spcAft>
                  <a:spcPct val="15000"/>
                </a:spcAft>
              </a:pPr>
              <a:r>
                <a:rPr lang="en-US" sz="1200" dirty="0"/>
                <a:t>= Gross LCY Return </a:t>
              </a:r>
            </a:p>
            <a:p>
              <a:pPr marL="171450" lvl="1" indent="-171450" defTabSz="533400">
                <a:lnSpc>
                  <a:spcPct val="90000"/>
                </a:lnSpc>
                <a:spcBef>
                  <a:spcPct val="0"/>
                </a:spcBef>
                <a:spcAft>
                  <a:spcPct val="15000"/>
                </a:spcAft>
              </a:pPr>
              <a:r>
                <a:rPr lang="en-US" sz="1200" b="1" dirty="0"/>
                <a:t> </a:t>
              </a:r>
              <a:r>
                <a:rPr lang="en-US" sz="1200" dirty="0"/>
                <a:t>– Local Taxes</a:t>
              </a:r>
            </a:p>
            <a:p>
              <a:pPr marL="171450" lvl="1" indent="-171450" defTabSz="533400">
                <a:lnSpc>
                  <a:spcPct val="90000"/>
                </a:lnSpc>
                <a:spcBef>
                  <a:spcPct val="0"/>
                </a:spcBef>
                <a:spcAft>
                  <a:spcPct val="15000"/>
                </a:spcAft>
              </a:pPr>
              <a:r>
                <a:rPr lang="en-US" sz="1200" b="1" dirty="0"/>
                <a:t> – Currency Depreciation</a:t>
              </a:r>
            </a:p>
            <a:p>
              <a:pPr marL="171450" lvl="1" indent="-171450" defTabSz="533400">
                <a:lnSpc>
                  <a:spcPct val="90000"/>
                </a:lnSpc>
                <a:spcBef>
                  <a:spcPct val="0"/>
                </a:spcBef>
                <a:spcAft>
                  <a:spcPct val="15000"/>
                </a:spcAft>
              </a:pPr>
              <a:r>
                <a:rPr lang="en-US" sz="1200" b="1" dirty="0"/>
                <a:t> </a:t>
              </a:r>
              <a:r>
                <a:rPr lang="en-US" sz="1200" dirty="0"/>
                <a:t>– Transaction Costs</a:t>
              </a:r>
            </a:p>
            <a:p>
              <a:pPr marL="171450" lvl="1" indent="-171450" defTabSz="533400">
                <a:lnSpc>
                  <a:spcPct val="90000"/>
                </a:lnSpc>
                <a:spcBef>
                  <a:spcPct val="0"/>
                </a:spcBef>
                <a:spcAft>
                  <a:spcPct val="15000"/>
                </a:spcAft>
              </a:pPr>
              <a:r>
                <a:rPr lang="en-US" sz="1200" dirty="0"/>
                <a:t> – Other Local Market Risks</a:t>
              </a:r>
              <a:br>
                <a:rPr lang="en-US" sz="1200" dirty="0"/>
              </a:br>
              <a:endParaRPr lang="en-US" sz="1200" b="1" dirty="0"/>
            </a:p>
          </p:txBody>
        </p:sp>
        <p:sp>
          <p:nvSpPr>
            <p:cNvPr id="26" name="Freeform 22">
              <a:extLst>
                <a:ext uri="{FF2B5EF4-FFF2-40B4-BE49-F238E27FC236}">
                  <a16:creationId xmlns:a16="http://schemas.microsoft.com/office/drawing/2014/main" id="{20F0C207-3945-4988-AD89-775136381F9F}"/>
                </a:ext>
              </a:extLst>
            </p:cNvPr>
            <p:cNvSpPr/>
            <p:nvPr/>
          </p:nvSpPr>
          <p:spPr>
            <a:xfrm>
              <a:off x="838201" y="1950572"/>
              <a:ext cx="1737223" cy="1298651"/>
            </a:xfrm>
            <a:custGeom>
              <a:avLst/>
              <a:gdLst>
                <a:gd name="connsiteX0" fmla="*/ 0 w 1737223"/>
                <a:gd name="connsiteY0" fmla="*/ 216446 h 1298651"/>
                <a:gd name="connsiteX1" fmla="*/ 216446 w 1737223"/>
                <a:gd name="connsiteY1" fmla="*/ 0 h 1298651"/>
                <a:gd name="connsiteX2" fmla="*/ 1520777 w 1737223"/>
                <a:gd name="connsiteY2" fmla="*/ 0 h 1298651"/>
                <a:gd name="connsiteX3" fmla="*/ 1737223 w 1737223"/>
                <a:gd name="connsiteY3" fmla="*/ 216446 h 1298651"/>
                <a:gd name="connsiteX4" fmla="*/ 1737223 w 1737223"/>
                <a:gd name="connsiteY4" fmla="*/ 1082205 h 1298651"/>
                <a:gd name="connsiteX5" fmla="*/ 1520777 w 1737223"/>
                <a:gd name="connsiteY5" fmla="*/ 1298651 h 1298651"/>
                <a:gd name="connsiteX6" fmla="*/ 216446 w 1737223"/>
                <a:gd name="connsiteY6" fmla="*/ 1298651 h 1298651"/>
                <a:gd name="connsiteX7" fmla="*/ 0 w 1737223"/>
                <a:gd name="connsiteY7" fmla="*/ 1082205 h 1298651"/>
                <a:gd name="connsiteX8" fmla="*/ 0 w 1737223"/>
                <a:gd name="connsiteY8" fmla="*/ 216446 h 129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223" h="1298651">
                  <a:moveTo>
                    <a:pt x="0" y="216446"/>
                  </a:moveTo>
                  <a:cubicBezTo>
                    <a:pt x="0" y="96906"/>
                    <a:pt x="96906" y="0"/>
                    <a:pt x="216446" y="0"/>
                  </a:cubicBezTo>
                  <a:lnTo>
                    <a:pt x="1520777" y="0"/>
                  </a:lnTo>
                  <a:cubicBezTo>
                    <a:pt x="1640317" y="0"/>
                    <a:pt x="1737223" y="96906"/>
                    <a:pt x="1737223" y="216446"/>
                  </a:cubicBezTo>
                  <a:lnTo>
                    <a:pt x="1737223" y="1082205"/>
                  </a:lnTo>
                  <a:cubicBezTo>
                    <a:pt x="1737223" y="1201745"/>
                    <a:pt x="1640317" y="1298651"/>
                    <a:pt x="1520777" y="1298651"/>
                  </a:cubicBezTo>
                  <a:lnTo>
                    <a:pt x="216446" y="1298651"/>
                  </a:lnTo>
                  <a:cubicBezTo>
                    <a:pt x="96906" y="1298651"/>
                    <a:pt x="0" y="1201745"/>
                    <a:pt x="0" y="1082205"/>
                  </a:cubicBezTo>
                  <a:lnTo>
                    <a:pt x="0" y="21644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9115" tIns="86255" rIns="109115" bIns="86255" numCol="1" spcCol="1270" anchor="ctr" anchorCtr="0">
              <a:noAutofit/>
            </a:bodyPr>
            <a:lstStyle/>
            <a:p>
              <a:pPr lvl="0" algn="ctr" defTabSz="533400">
                <a:lnSpc>
                  <a:spcPct val="90000"/>
                </a:lnSpc>
                <a:spcBef>
                  <a:spcPct val="0"/>
                </a:spcBef>
                <a:spcAft>
                  <a:spcPct val="35000"/>
                </a:spcAft>
              </a:pPr>
              <a:r>
                <a:rPr lang="en-US" sz="1200" b="1" dirty="0"/>
                <a:t>Calculation:</a:t>
              </a:r>
            </a:p>
            <a:p>
              <a:pPr lvl="0" algn="ctr" defTabSz="533400">
                <a:lnSpc>
                  <a:spcPct val="90000"/>
                </a:lnSpc>
                <a:spcBef>
                  <a:spcPct val="0"/>
                </a:spcBef>
                <a:spcAft>
                  <a:spcPct val="35000"/>
                </a:spcAft>
              </a:pPr>
              <a:r>
                <a:rPr lang="en-US" sz="1200" kern="1200" dirty="0"/>
                <a:t>Does the USD return meet Fund requirements?</a:t>
              </a:r>
            </a:p>
          </p:txBody>
        </p:sp>
        <p:sp>
          <p:nvSpPr>
            <p:cNvPr id="27" name="Freeform 23">
              <a:extLst>
                <a:ext uri="{FF2B5EF4-FFF2-40B4-BE49-F238E27FC236}">
                  <a16:creationId xmlns:a16="http://schemas.microsoft.com/office/drawing/2014/main" id="{B7167C9E-25AB-49BB-B84A-D5440E9B4CE4}"/>
                </a:ext>
              </a:extLst>
            </p:cNvPr>
            <p:cNvSpPr/>
            <p:nvPr/>
          </p:nvSpPr>
          <p:spPr>
            <a:xfrm>
              <a:off x="2575423" y="3352967"/>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361312"/>
                <a:satOff val="7670"/>
                <a:lumOff val="1196"/>
                <a:alphaOff val="0"/>
              </a:schemeClr>
            </a:lnRef>
            <a:fillRef idx="1">
              <a:schemeClr val="accent3">
                <a:tint val="40000"/>
                <a:alpha val="90000"/>
                <a:hueOff val="-361312"/>
                <a:satOff val="7670"/>
                <a:lumOff val="1196"/>
                <a:alphaOff val="0"/>
              </a:schemeClr>
            </a:fillRef>
            <a:effectRef idx="0">
              <a:schemeClr val="accent3">
                <a:tint val="40000"/>
                <a:alpha val="90000"/>
                <a:hueOff val="-361312"/>
                <a:satOff val="7670"/>
                <a:lumOff val="1196"/>
                <a:alphaOff val="0"/>
              </a:schemeClr>
            </a:effectRef>
            <a:fontRef idx="minor">
              <a:schemeClr val="dk1">
                <a:hueOff val="0"/>
                <a:satOff val="0"/>
                <a:lumOff val="0"/>
                <a:alphaOff val="0"/>
              </a:schemeClr>
            </a:fontRef>
          </p:style>
          <p:txBody>
            <a:bodyPr spcFirstLastPara="0" vert="horz" wrap="square" lIns="247651" tIns="179247" rIns="303071" bIns="179246"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Inflation differentials</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dirty="0"/>
                <a:t>Interest rate differentials</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Forward curve</a:t>
              </a:r>
            </a:p>
          </p:txBody>
        </p:sp>
        <p:sp>
          <p:nvSpPr>
            <p:cNvPr id="28" name="Freeform 24">
              <a:extLst>
                <a:ext uri="{FF2B5EF4-FFF2-40B4-BE49-F238E27FC236}">
                  <a16:creationId xmlns:a16="http://schemas.microsoft.com/office/drawing/2014/main" id="{C33923F9-3AA4-454E-B417-DCF4B179DE58}"/>
                </a:ext>
              </a:extLst>
            </p:cNvPr>
            <p:cNvSpPr/>
            <p:nvPr/>
          </p:nvSpPr>
          <p:spPr>
            <a:xfrm>
              <a:off x="838201" y="3271292"/>
              <a:ext cx="1737223" cy="1298651"/>
            </a:xfrm>
            <a:custGeom>
              <a:avLst/>
              <a:gdLst>
                <a:gd name="connsiteX0" fmla="*/ 0 w 1737223"/>
                <a:gd name="connsiteY0" fmla="*/ 216446 h 1298651"/>
                <a:gd name="connsiteX1" fmla="*/ 216446 w 1737223"/>
                <a:gd name="connsiteY1" fmla="*/ 0 h 1298651"/>
                <a:gd name="connsiteX2" fmla="*/ 1520777 w 1737223"/>
                <a:gd name="connsiteY2" fmla="*/ 0 h 1298651"/>
                <a:gd name="connsiteX3" fmla="*/ 1737223 w 1737223"/>
                <a:gd name="connsiteY3" fmla="*/ 216446 h 1298651"/>
                <a:gd name="connsiteX4" fmla="*/ 1737223 w 1737223"/>
                <a:gd name="connsiteY4" fmla="*/ 1082205 h 1298651"/>
                <a:gd name="connsiteX5" fmla="*/ 1520777 w 1737223"/>
                <a:gd name="connsiteY5" fmla="*/ 1298651 h 1298651"/>
                <a:gd name="connsiteX6" fmla="*/ 216446 w 1737223"/>
                <a:gd name="connsiteY6" fmla="*/ 1298651 h 1298651"/>
                <a:gd name="connsiteX7" fmla="*/ 0 w 1737223"/>
                <a:gd name="connsiteY7" fmla="*/ 1082205 h 1298651"/>
                <a:gd name="connsiteX8" fmla="*/ 0 w 1737223"/>
                <a:gd name="connsiteY8" fmla="*/ 216446 h 129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223" h="1298651">
                  <a:moveTo>
                    <a:pt x="0" y="216446"/>
                  </a:moveTo>
                  <a:cubicBezTo>
                    <a:pt x="0" y="96906"/>
                    <a:pt x="96906" y="0"/>
                    <a:pt x="216446" y="0"/>
                  </a:cubicBezTo>
                  <a:lnTo>
                    <a:pt x="1520777" y="0"/>
                  </a:lnTo>
                  <a:cubicBezTo>
                    <a:pt x="1640317" y="0"/>
                    <a:pt x="1737223" y="96906"/>
                    <a:pt x="1737223" y="216446"/>
                  </a:cubicBezTo>
                  <a:lnTo>
                    <a:pt x="1737223" y="1082205"/>
                  </a:lnTo>
                  <a:cubicBezTo>
                    <a:pt x="1737223" y="1201745"/>
                    <a:pt x="1640317" y="1298651"/>
                    <a:pt x="1520777" y="1298651"/>
                  </a:cubicBezTo>
                  <a:lnTo>
                    <a:pt x="216446" y="1298651"/>
                  </a:lnTo>
                  <a:cubicBezTo>
                    <a:pt x="96906" y="1298651"/>
                    <a:pt x="0" y="1201745"/>
                    <a:pt x="0" y="1082205"/>
                  </a:cubicBezTo>
                  <a:lnTo>
                    <a:pt x="0" y="216446"/>
                  </a:lnTo>
                  <a:close/>
                </a:path>
              </a:pathLst>
            </a:custGeom>
          </p:spPr>
          <p:style>
            <a:lnRef idx="2">
              <a:schemeClr val="lt1">
                <a:hueOff val="0"/>
                <a:satOff val="0"/>
                <a:lumOff val="0"/>
                <a:alphaOff val="0"/>
              </a:schemeClr>
            </a:lnRef>
            <a:fillRef idx="1">
              <a:schemeClr val="accent3">
                <a:hueOff val="-223253"/>
                <a:satOff val="3259"/>
                <a:lumOff val="5981"/>
                <a:alphaOff val="0"/>
              </a:schemeClr>
            </a:fillRef>
            <a:effectRef idx="0">
              <a:schemeClr val="accent3">
                <a:hueOff val="-223253"/>
                <a:satOff val="3259"/>
                <a:lumOff val="5981"/>
                <a:alphaOff val="0"/>
              </a:schemeClr>
            </a:effectRef>
            <a:fontRef idx="minor">
              <a:schemeClr val="lt1"/>
            </a:fontRef>
          </p:style>
          <p:txBody>
            <a:bodyPr spcFirstLastPara="0" vert="horz" wrap="square" lIns="109115" tIns="86255" rIns="109115" bIns="86255" numCol="1" spcCol="1270" anchor="ctr" anchorCtr="0">
              <a:noAutofit/>
            </a:bodyPr>
            <a:lstStyle/>
            <a:p>
              <a:pPr lvl="0" algn="ctr" defTabSz="533400">
                <a:lnSpc>
                  <a:spcPct val="90000"/>
                </a:lnSpc>
                <a:spcBef>
                  <a:spcPct val="0"/>
                </a:spcBef>
                <a:spcAft>
                  <a:spcPct val="35000"/>
                </a:spcAft>
              </a:pPr>
              <a:r>
                <a:rPr lang="en-US" sz="1200" b="1" dirty="0"/>
                <a:t>Currency Performance/ Pricing  Indicators:</a:t>
              </a:r>
            </a:p>
            <a:p>
              <a:pPr lvl="0" algn="ctr" defTabSz="533400">
                <a:lnSpc>
                  <a:spcPct val="90000"/>
                </a:lnSpc>
                <a:spcBef>
                  <a:spcPct val="0"/>
                </a:spcBef>
                <a:spcAft>
                  <a:spcPct val="35000"/>
                </a:spcAft>
              </a:pPr>
              <a:r>
                <a:rPr lang="en-US" sz="1200" dirty="0"/>
                <a:t>Is the hedge affordable?</a:t>
              </a:r>
              <a:endParaRPr lang="en-US" sz="1200" kern="1200" dirty="0"/>
            </a:p>
          </p:txBody>
        </p:sp>
        <p:sp>
          <p:nvSpPr>
            <p:cNvPr id="29" name="Freeform 25">
              <a:extLst>
                <a:ext uri="{FF2B5EF4-FFF2-40B4-BE49-F238E27FC236}">
                  <a16:creationId xmlns:a16="http://schemas.microsoft.com/office/drawing/2014/main" id="{370DE92B-14CD-4D1A-BA70-06B8F3ABB1FF}"/>
                </a:ext>
              </a:extLst>
            </p:cNvPr>
            <p:cNvSpPr/>
            <p:nvPr/>
          </p:nvSpPr>
          <p:spPr>
            <a:xfrm>
              <a:off x="2575423" y="4687975"/>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722624"/>
                <a:satOff val="15339"/>
                <a:lumOff val="2391"/>
                <a:alphaOff val="0"/>
              </a:schemeClr>
            </a:lnRef>
            <a:fillRef idx="1">
              <a:schemeClr val="accent3">
                <a:tint val="40000"/>
                <a:alpha val="90000"/>
                <a:hueOff val="-722624"/>
                <a:satOff val="15339"/>
                <a:lumOff val="2391"/>
                <a:alphaOff val="0"/>
              </a:schemeClr>
            </a:fillRef>
            <a:effectRef idx="0">
              <a:schemeClr val="accent3">
                <a:tint val="40000"/>
                <a:alpha val="90000"/>
                <a:hueOff val="-722624"/>
                <a:satOff val="15339"/>
                <a:lumOff val="2391"/>
                <a:alphaOff val="0"/>
              </a:schemeClr>
            </a:effectRef>
            <a:fontRef idx="minor">
              <a:schemeClr val="dk1">
                <a:hueOff val="0"/>
                <a:satOff val="0"/>
                <a:lumOff val="0"/>
                <a:alphaOff val="0"/>
              </a:schemeClr>
            </a:fontRef>
          </p:style>
          <p:txBody>
            <a:bodyPr spcFirstLastPara="0" vert="horz" wrap="square" lIns="247651" tIns="179247" rIns="303071" bIns="179246"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Low spot market liquidity means less data points for predicting future performance</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dirty="0"/>
                <a:t>Political, market and economic instability can cause unpredictable currency shocks</a:t>
              </a:r>
            </a:p>
            <a:p>
              <a:pPr marL="0" lvl="1" algn="l" defTabSz="533400">
                <a:lnSpc>
                  <a:spcPct val="90000"/>
                </a:lnSpc>
                <a:spcBef>
                  <a:spcPct val="0"/>
                </a:spcBef>
                <a:spcAft>
                  <a:spcPct val="15000"/>
                </a:spcAft>
              </a:pPr>
              <a:r>
                <a:rPr lang="en-US" sz="1200" b="1" dirty="0"/>
                <a:t>Result:</a:t>
              </a:r>
              <a:r>
                <a:rPr lang="en-US" sz="1200" dirty="0"/>
                <a:t> Lack of currency performance certainty</a:t>
              </a:r>
              <a:endParaRPr lang="en-US" sz="1200" b="1" dirty="0"/>
            </a:p>
          </p:txBody>
        </p:sp>
        <p:sp>
          <p:nvSpPr>
            <p:cNvPr id="30" name="Freeform 26">
              <a:extLst>
                <a:ext uri="{FF2B5EF4-FFF2-40B4-BE49-F238E27FC236}">
                  <a16:creationId xmlns:a16="http://schemas.microsoft.com/office/drawing/2014/main" id="{B65A2B23-9FCD-4308-A579-45A8CBC97810}"/>
                </a:ext>
              </a:extLst>
            </p:cNvPr>
            <p:cNvSpPr/>
            <p:nvPr/>
          </p:nvSpPr>
          <p:spPr>
            <a:xfrm>
              <a:off x="838201" y="4606300"/>
              <a:ext cx="1737223" cy="1298651"/>
            </a:xfrm>
            <a:custGeom>
              <a:avLst/>
              <a:gdLst>
                <a:gd name="connsiteX0" fmla="*/ 0 w 1737223"/>
                <a:gd name="connsiteY0" fmla="*/ 216446 h 1298651"/>
                <a:gd name="connsiteX1" fmla="*/ 216446 w 1737223"/>
                <a:gd name="connsiteY1" fmla="*/ 0 h 1298651"/>
                <a:gd name="connsiteX2" fmla="*/ 1520777 w 1737223"/>
                <a:gd name="connsiteY2" fmla="*/ 0 h 1298651"/>
                <a:gd name="connsiteX3" fmla="*/ 1737223 w 1737223"/>
                <a:gd name="connsiteY3" fmla="*/ 216446 h 1298651"/>
                <a:gd name="connsiteX4" fmla="*/ 1737223 w 1737223"/>
                <a:gd name="connsiteY4" fmla="*/ 1082205 h 1298651"/>
                <a:gd name="connsiteX5" fmla="*/ 1520777 w 1737223"/>
                <a:gd name="connsiteY5" fmla="*/ 1298651 h 1298651"/>
                <a:gd name="connsiteX6" fmla="*/ 216446 w 1737223"/>
                <a:gd name="connsiteY6" fmla="*/ 1298651 h 1298651"/>
                <a:gd name="connsiteX7" fmla="*/ 0 w 1737223"/>
                <a:gd name="connsiteY7" fmla="*/ 1082205 h 1298651"/>
                <a:gd name="connsiteX8" fmla="*/ 0 w 1737223"/>
                <a:gd name="connsiteY8" fmla="*/ 216446 h 129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223" h="1298651">
                  <a:moveTo>
                    <a:pt x="0" y="216446"/>
                  </a:moveTo>
                  <a:cubicBezTo>
                    <a:pt x="0" y="96906"/>
                    <a:pt x="96906" y="0"/>
                    <a:pt x="216446" y="0"/>
                  </a:cubicBezTo>
                  <a:lnTo>
                    <a:pt x="1520777" y="0"/>
                  </a:lnTo>
                  <a:cubicBezTo>
                    <a:pt x="1640317" y="0"/>
                    <a:pt x="1737223" y="96906"/>
                    <a:pt x="1737223" y="216446"/>
                  </a:cubicBezTo>
                  <a:lnTo>
                    <a:pt x="1737223" y="1082205"/>
                  </a:lnTo>
                  <a:cubicBezTo>
                    <a:pt x="1737223" y="1201745"/>
                    <a:pt x="1640317" y="1298651"/>
                    <a:pt x="1520777" y="1298651"/>
                  </a:cubicBezTo>
                  <a:lnTo>
                    <a:pt x="216446" y="1298651"/>
                  </a:lnTo>
                  <a:cubicBezTo>
                    <a:pt x="96906" y="1298651"/>
                    <a:pt x="0" y="1201745"/>
                    <a:pt x="0" y="1082205"/>
                  </a:cubicBezTo>
                  <a:lnTo>
                    <a:pt x="0" y="216446"/>
                  </a:lnTo>
                  <a:close/>
                </a:path>
              </a:pathLst>
            </a:custGeom>
          </p:spPr>
          <p:style>
            <a:lnRef idx="2">
              <a:schemeClr val="lt1">
                <a:hueOff val="0"/>
                <a:satOff val="0"/>
                <a:lumOff val="0"/>
                <a:alphaOff val="0"/>
              </a:schemeClr>
            </a:lnRef>
            <a:fillRef idx="1">
              <a:schemeClr val="accent3">
                <a:hueOff val="-446506"/>
                <a:satOff val="6518"/>
                <a:lumOff val="11961"/>
                <a:alphaOff val="0"/>
              </a:schemeClr>
            </a:fillRef>
            <a:effectRef idx="0">
              <a:schemeClr val="accent3">
                <a:hueOff val="-446506"/>
                <a:satOff val="6518"/>
                <a:lumOff val="11961"/>
                <a:alphaOff val="0"/>
              </a:schemeClr>
            </a:effectRef>
            <a:fontRef idx="minor">
              <a:schemeClr val="lt1"/>
            </a:fontRef>
          </p:style>
          <p:txBody>
            <a:bodyPr spcFirstLastPara="0" vert="horz" wrap="square" lIns="109115" tIns="86255" rIns="109115" bIns="86255" numCol="1" spcCol="1270" anchor="ctr" anchorCtr="0">
              <a:noAutofit/>
            </a:bodyPr>
            <a:lstStyle/>
            <a:p>
              <a:pPr lvl="0" algn="ctr" defTabSz="533400">
                <a:lnSpc>
                  <a:spcPct val="90000"/>
                </a:lnSpc>
                <a:spcBef>
                  <a:spcPct val="0"/>
                </a:spcBef>
                <a:spcAft>
                  <a:spcPct val="35000"/>
                </a:spcAft>
              </a:pPr>
              <a:r>
                <a:rPr lang="en-US" sz="1200" b="1" dirty="0"/>
                <a:t>Frontier Market LCY Risks:</a:t>
              </a:r>
            </a:p>
            <a:p>
              <a:pPr lvl="0" algn="ctr" defTabSz="533400">
                <a:lnSpc>
                  <a:spcPct val="90000"/>
                </a:lnSpc>
                <a:spcBef>
                  <a:spcPct val="0"/>
                </a:spcBef>
                <a:spcAft>
                  <a:spcPct val="35000"/>
                </a:spcAft>
              </a:pPr>
              <a:r>
                <a:rPr lang="en-US" sz="1200" dirty="0"/>
                <a:t>Is the hedge “worth it”?</a:t>
              </a:r>
              <a:endParaRPr lang="en-US" sz="1200" kern="1200" dirty="0"/>
            </a:p>
          </p:txBody>
        </p:sp>
        <p:sp>
          <p:nvSpPr>
            <p:cNvPr id="31" name="Freeform 27">
              <a:extLst>
                <a:ext uri="{FF2B5EF4-FFF2-40B4-BE49-F238E27FC236}">
                  <a16:creationId xmlns:a16="http://schemas.microsoft.com/office/drawing/2014/main" id="{A6B5DAAB-744F-4E5F-BD96-71D9BFED3A90}"/>
                </a:ext>
              </a:extLst>
            </p:cNvPr>
            <p:cNvSpPr/>
            <p:nvPr/>
          </p:nvSpPr>
          <p:spPr>
            <a:xfrm>
              <a:off x="7239000" y="2032248"/>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7651" tIns="179246" rIns="303071" bIns="179247" numCol="1" spcCol="1270" anchor="ctr" anchorCtr="0">
              <a:noAutofit/>
            </a:bodyPr>
            <a:lstStyle/>
            <a:p>
              <a:pPr marL="171450" lvl="1" indent="-171450" defTabSz="533400">
                <a:lnSpc>
                  <a:spcPct val="90000"/>
                </a:lnSpc>
                <a:spcBef>
                  <a:spcPct val="0"/>
                </a:spcBef>
                <a:spcAft>
                  <a:spcPct val="15000"/>
                </a:spcAft>
              </a:pPr>
              <a:r>
                <a:rPr lang="en-US" sz="1200" dirty="0"/>
                <a:t>= Gross LCY Return </a:t>
              </a:r>
            </a:p>
            <a:p>
              <a:pPr marL="171450" lvl="1" indent="-171450" defTabSz="533400">
                <a:lnSpc>
                  <a:spcPct val="90000"/>
                </a:lnSpc>
                <a:spcBef>
                  <a:spcPct val="0"/>
                </a:spcBef>
                <a:spcAft>
                  <a:spcPct val="15000"/>
                </a:spcAft>
              </a:pPr>
              <a:r>
                <a:rPr lang="en-US" sz="1200" dirty="0"/>
                <a:t>   – Local Taxes </a:t>
              </a:r>
            </a:p>
            <a:p>
              <a:pPr marL="171450" lvl="1" indent="-171450" defTabSz="533400">
                <a:lnSpc>
                  <a:spcPct val="90000"/>
                </a:lnSpc>
                <a:spcBef>
                  <a:spcPct val="0"/>
                </a:spcBef>
                <a:spcAft>
                  <a:spcPct val="15000"/>
                </a:spcAft>
              </a:pPr>
              <a:r>
                <a:rPr lang="en-US" sz="1200" b="1" dirty="0"/>
                <a:t>   – Hedge Costs – Hedge Risks</a:t>
              </a:r>
            </a:p>
            <a:p>
              <a:pPr marL="171450" lvl="1" indent="-171450" defTabSz="533400">
                <a:lnSpc>
                  <a:spcPct val="90000"/>
                </a:lnSpc>
                <a:spcBef>
                  <a:spcPct val="0"/>
                </a:spcBef>
                <a:spcAft>
                  <a:spcPct val="15000"/>
                </a:spcAft>
              </a:pPr>
              <a:r>
                <a:rPr lang="en-US" sz="1200" b="1" dirty="0"/>
                <a:t>   </a:t>
              </a:r>
              <a:r>
                <a:rPr lang="en-US" sz="1200" dirty="0"/>
                <a:t>– Transaction Costs </a:t>
              </a:r>
            </a:p>
            <a:p>
              <a:pPr marL="171450" lvl="1" indent="-171450" defTabSz="533400">
                <a:lnSpc>
                  <a:spcPct val="90000"/>
                </a:lnSpc>
                <a:spcBef>
                  <a:spcPct val="0"/>
                </a:spcBef>
                <a:spcAft>
                  <a:spcPct val="15000"/>
                </a:spcAft>
              </a:pPr>
              <a:r>
                <a:rPr lang="en-US" sz="1200" dirty="0"/>
                <a:t>   – Other Local Market Risks</a:t>
              </a:r>
              <a:br>
                <a:rPr lang="en-US" sz="1200" dirty="0"/>
              </a:br>
              <a:endParaRPr lang="en-US" sz="1200" b="1" dirty="0"/>
            </a:p>
          </p:txBody>
        </p:sp>
        <p:sp>
          <p:nvSpPr>
            <p:cNvPr id="32" name="Freeform 28">
              <a:extLst>
                <a:ext uri="{FF2B5EF4-FFF2-40B4-BE49-F238E27FC236}">
                  <a16:creationId xmlns:a16="http://schemas.microsoft.com/office/drawing/2014/main" id="{B46C14C0-B1DB-4DA0-B75D-B082B6C36A6D}"/>
                </a:ext>
              </a:extLst>
            </p:cNvPr>
            <p:cNvSpPr/>
            <p:nvPr/>
          </p:nvSpPr>
          <p:spPr>
            <a:xfrm>
              <a:off x="7239000" y="3352967"/>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361312"/>
                <a:satOff val="7670"/>
                <a:lumOff val="1196"/>
                <a:alphaOff val="0"/>
              </a:schemeClr>
            </a:lnRef>
            <a:fillRef idx="1">
              <a:schemeClr val="accent3">
                <a:tint val="40000"/>
                <a:alpha val="90000"/>
                <a:hueOff val="-361312"/>
                <a:satOff val="7670"/>
                <a:lumOff val="1196"/>
                <a:alphaOff val="0"/>
              </a:schemeClr>
            </a:fillRef>
            <a:effectRef idx="0">
              <a:schemeClr val="accent3">
                <a:tint val="40000"/>
                <a:alpha val="90000"/>
                <a:hueOff val="-361312"/>
                <a:satOff val="7670"/>
                <a:lumOff val="1196"/>
                <a:alphaOff val="0"/>
              </a:schemeClr>
            </a:effectRef>
            <a:fontRef idx="minor">
              <a:schemeClr val="dk1">
                <a:hueOff val="0"/>
                <a:satOff val="0"/>
                <a:lumOff val="0"/>
                <a:alphaOff val="0"/>
              </a:schemeClr>
            </a:fontRef>
          </p:style>
          <p:txBody>
            <a:bodyPr spcFirstLastPara="0" vert="horz" wrap="square" lIns="247651" tIns="179247" rIns="303071" bIns="179246"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Implied volatility of spot rate</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dirty="0"/>
                <a:t>Proprietary broker models</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dirty="0"/>
                <a:t>Counterparty availability</a:t>
              </a:r>
              <a:endParaRPr lang="en-US" sz="1200" kern="1200" dirty="0"/>
            </a:p>
          </p:txBody>
        </p:sp>
        <p:sp>
          <p:nvSpPr>
            <p:cNvPr id="33" name="Freeform 29">
              <a:extLst>
                <a:ext uri="{FF2B5EF4-FFF2-40B4-BE49-F238E27FC236}">
                  <a16:creationId xmlns:a16="http://schemas.microsoft.com/office/drawing/2014/main" id="{CADDB872-1152-44A3-A97D-0677422C5A77}"/>
                </a:ext>
              </a:extLst>
            </p:cNvPr>
            <p:cNvSpPr/>
            <p:nvPr/>
          </p:nvSpPr>
          <p:spPr>
            <a:xfrm>
              <a:off x="7239000" y="4687975"/>
              <a:ext cx="4114800" cy="1135302"/>
            </a:xfrm>
            <a:custGeom>
              <a:avLst/>
              <a:gdLst>
                <a:gd name="connsiteX0" fmla="*/ 189221 w 1135301"/>
                <a:gd name="connsiteY0" fmla="*/ 0 h 3088396"/>
                <a:gd name="connsiteX1" fmla="*/ 946080 w 1135301"/>
                <a:gd name="connsiteY1" fmla="*/ 0 h 3088396"/>
                <a:gd name="connsiteX2" fmla="*/ 1135301 w 1135301"/>
                <a:gd name="connsiteY2" fmla="*/ 189221 h 3088396"/>
                <a:gd name="connsiteX3" fmla="*/ 1135301 w 1135301"/>
                <a:gd name="connsiteY3" fmla="*/ 3088396 h 3088396"/>
                <a:gd name="connsiteX4" fmla="*/ 1135301 w 1135301"/>
                <a:gd name="connsiteY4" fmla="*/ 3088396 h 3088396"/>
                <a:gd name="connsiteX5" fmla="*/ 0 w 1135301"/>
                <a:gd name="connsiteY5" fmla="*/ 3088396 h 3088396"/>
                <a:gd name="connsiteX6" fmla="*/ 0 w 1135301"/>
                <a:gd name="connsiteY6" fmla="*/ 3088396 h 3088396"/>
                <a:gd name="connsiteX7" fmla="*/ 0 w 1135301"/>
                <a:gd name="connsiteY7" fmla="*/ 189221 h 3088396"/>
                <a:gd name="connsiteX8" fmla="*/ 189221 w 1135301"/>
                <a:gd name="connsiteY8" fmla="*/ 0 h 308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5301" h="3088396">
                  <a:moveTo>
                    <a:pt x="1135301" y="514745"/>
                  </a:moveTo>
                  <a:lnTo>
                    <a:pt x="1135301" y="2573651"/>
                  </a:lnTo>
                  <a:cubicBezTo>
                    <a:pt x="1135301" y="2857936"/>
                    <a:pt x="1104159" y="3088395"/>
                    <a:pt x="1065743" y="3088395"/>
                  </a:cubicBezTo>
                  <a:lnTo>
                    <a:pt x="0" y="3088395"/>
                  </a:lnTo>
                  <a:lnTo>
                    <a:pt x="0" y="3088395"/>
                  </a:lnTo>
                  <a:lnTo>
                    <a:pt x="0" y="1"/>
                  </a:lnTo>
                  <a:lnTo>
                    <a:pt x="0" y="1"/>
                  </a:lnTo>
                  <a:lnTo>
                    <a:pt x="1065743" y="1"/>
                  </a:lnTo>
                  <a:cubicBezTo>
                    <a:pt x="1104159" y="1"/>
                    <a:pt x="1135301" y="230460"/>
                    <a:pt x="1135301" y="514745"/>
                  </a:cubicBezTo>
                  <a:close/>
                </a:path>
              </a:pathLst>
            </a:custGeom>
          </p:spPr>
          <p:style>
            <a:lnRef idx="2">
              <a:schemeClr val="accent3">
                <a:tint val="40000"/>
                <a:alpha val="90000"/>
                <a:hueOff val="-722624"/>
                <a:satOff val="15339"/>
                <a:lumOff val="2391"/>
                <a:alphaOff val="0"/>
              </a:schemeClr>
            </a:lnRef>
            <a:fillRef idx="1">
              <a:schemeClr val="accent3">
                <a:tint val="40000"/>
                <a:alpha val="90000"/>
                <a:hueOff val="-722624"/>
                <a:satOff val="15339"/>
                <a:lumOff val="2391"/>
                <a:alphaOff val="0"/>
              </a:schemeClr>
            </a:fillRef>
            <a:effectRef idx="0">
              <a:schemeClr val="accent3">
                <a:tint val="40000"/>
                <a:alpha val="90000"/>
                <a:hueOff val="-722624"/>
                <a:satOff val="15339"/>
                <a:lumOff val="2391"/>
                <a:alphaOff val="0"/>
              </a:schemeClr>
            </a:effectRef>
            <a:fontRef idx="minor">
              <a:schemeClr val="dk1">
                <a:hueOff val="0"/>
                <a:satOff val="0"/>
                <a:lumOff val="0"/>
                <a:alphaOff val="0"/>
              </a:schemeClr>
            </a:fontRef>
          </p:style>
          <p:txBody>
            <a:bodyPr spcFirstLastPara="0" vert="horz" wrap="square" lIns="247651" tIns="179247" rIns="303071" bIns="179246"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Low reference and secondary market liquidity negatively impacts pricing accuracy</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dirty="0"/>
                <a:t>Local market controls mean most products are non-deliverable, settled off-shore</a:t>
              </a:r>
            </a:p>
            <a:p>
              <a:pPr marL="0" lvl="1" algn="l" defTabSz="533400">
                <a:lnSpc>
                  <a:spcPct val="90000"/>
                </a:lnSpc>
                <a:spcBef>
                  <a:spcPct val="0"/>
                </a:spcBef>
                <a:spcAft>
                  <a:spcPct val="15000"/>
                </a:spcAft>
              </a:pPr>
              <a:r>
                <a:rPr lang="en-US" sz="1200" b="1" dirty="0"/>
                <a:t>Result: </a:t>
              </a:r>
              <a:r>
                <a:rPr lang="en-US" sz="1200" dirty="0"/>
                <a:t>Pricing inaccuracies and high settlement risk</a:t>
              </a:r>
              <a:endParaRPr lang="en-US" sz="1200" b="1" dirty="0"/>
            </a:p>
          </p:txBody>
        </p:sp>
      </p:grpSp>
      <p:sp>
        <p:nvSpPr>
          <p:cNvPr id="34" name="Rectangle 33">
            <a:extLst>
              <a:ext uri="{FF2B5EF4-FFF2-40B4-BE49-F238E27FC236}">
                <a16:creationId xmlns:a16="http://schemas.microsoft.com/office/drawing/2014/main" id="{06AF35DB-E4BB-4D93-BBE0-018B2A83FD1E}"/>
              </a:ext>
            </a:extLst>
          </p:cNvPr>
          <p:cNvSpPr/>
          <p:nvPr/>
        </p:nvSpPr>
        <p:spPr>
          <a:xfrm>
            <a:off x="2824803" y="1950718"/>
            <a:ext cx="7730837" cy="21277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7224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07F590-4584-433E-8033-8C8062E65F90}"/>
              </a:ext>
            </a:extLst>
          </p:cNvPr>
          <p:cNvSpPr>
            <a:spLocks noGrp="1"/>
          </p:cNvSpPr>
          <p:nvPr>
            <p:ph type="title"/>
          </p:nvPr>
        </p:nvSpPr>
        <p:spPr/>
        <p:txBody>
          <a:bodyPr/>
          <a:lstStyle/>
          <a:p>
            <a:r>
              <a:rPr lang="en-US" sz="1800" dirty="0"/>
              <a:t>LCY investments incur </a:t>
            </a:r>
            <a:r>
              <a:rPr lang="en-US" sz="1800" b="1" dirty="0"/>
              <a:t>transaction and country-specific costs </a:t>
            </a:r>
            <a:r>
              <a:rPr lang="en-US" sz="1800" dirty="0"/>
              <a:t>related to bringing foreign capital on-shore that are not covered by currency hedges</a:t>
            </a:r>
            <a:br>
              <a:rPr lang="en-US" dirty="0"/>
            </a:br>
            <a:endParaRPr lang="en-IE" dirty="0"/>
          </a:p>
        </p:txBody>
      </p:sp>
      <p:sp>
        <p:nvSpPr>
          <p:cNvPr id="18" name="Freeform 9">
            <a:extLst>
              <a:ext uri="{FF2B5EF4-FFF2-40B4-BE49-F238E27FC236}">
                <a16:creationId xmlns:a16="http://schemas.microsoft.com/office/drawing/2014/main" id="{32CF0961-00AD-4558-8D5E-5E8AEFDA85EF}"/>
              </a:ext>
            </a:extLst>
          </p:cNvPr>
          <p:cNvSpPr/>
          <p:nvPr/>
        </p:nvSpPr>
        <p:spPr>
          <a:xfrm>
            <a:off x="2606701" y="1312840"/>
            <a:ext cx="8241408" cy="1340582"/>
          </a:xfrm>
          <a:custGeom>
            <a:avLst/>
            <a:gdLst>
              <a:gd name="connsiteX0" fmla="*/ 188156 w 1128911"/>
              <a:gd name="connsiteY0" fmla="*/ 0 h 6675303"/>
              <a:gd name="connsiteX1" fmla="*/ 940755 w 1128911"/>
              <a:gd name="connsiteY1" fmla="*/ 0 h 6675303"/>
              <a:gd name="connsiteX2" fmla="*/ 1128911 w 1128911"/>
              <a:gd name="connsiteY2" fmla="*/ 188156 h 6675303"/>
              <a:gd name="connsiteX3" fmla="*/ 1128911 w 1128911"/>
              <a:gd name="connsiteY3" fmla="*/ 6675303 h 6675303"/>
              <a:gd name="connsiteX4" fmla="*/ 1128911 w 1128911"/>
              <a:gd name="connsiteY4" fmla="*/ 6675303 h 6675303"/>
              <a:gd name="connsiteX5" fmla="*/ 0 w 1128911"/>
              <a:gd name="connsiteY5" fmla="*/ 6675303 h 6675303"/>
              <a:gd name="connsiteX6" fmla="*/ 0 w 1128911"/>
              <a:gd name="connsiteY6" fmla="*/ 6675303 h 6675303"/>
              <a:gd name="connsiteX7" fmla="*/ 0 w 1128911"/>
              <a:gd name="connsiteY7" fmla="*/ 188156 h 6675303"/>
              <a:gd name="connsiteX8" fmla="*/ 188156 w 1128911"/>
              <a:gd name="connsiteY8" fmla="*/ 0 h 6675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8911" h="6675303">
                <a:moveTo>
                  <a:pt x="1128911" y="1112577"/>
                </a:moveTo>
                <a:lnTo>
                  <a:pt x="1128911" y="5562726"/>
                </a:lnTo>
                <a:cubicBezTo>
                  <a:pt x="1128911" y="6177185"/>
                  <a:pt x="1114665" y="6675300"/>
                  <a:pt x="1097091" y="6675300"/>
                </a:cubicBezTo>
                <a:lnTo>
                  <a:pt x="0" y="6675300"/>
                </a:lnTo>
                <a:lnTo>
                  <a:pt x="0" y="6675300"/>
                </a:lnTo>
                <a:lnTo>
                  <a:pt x="0" y="3"/>
                </a:lnTo>
                <a:lnTo>
                  <a:pt x="0" y="3"/>
                </a:lnTo>
                <a:lnTo>
                  <a:pt x="1097091" y="3"/>
                </a:lnTo>
                <a:cubicBezTo>
                  <a:pt x="1114665" y="3"/>
                  <a:pt x="1128911" y="498118"/>
                  <a:pt x="1128911" y="1112577"/>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933" rIns="302758" bIns="178935"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Occurs in the time between capital disbursement in USD and receipt of funds in LCY.</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Depends on banking infrastructure, currency availability and daily rate movements.</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dirty="0"/>
              <a:t>F</a:t>
            </a:r>
            <a:r>
              <a:rPr lang="en-US" sz="1200" kern="1200" dirty="0"/>
              <a:t>und transfers may take several days, during which exchange rates may change, resulting in investment capital oversupply or shortfall.</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Normally covered by short-dated forwards, which may be relatively costly and difficul</a:t>
            </a:r>
            <a:r>
              <a:rPr lang="en-US" sz="1200" dirty="0"/>
              <a:t>t to come by </a:t>
            </a:r>
            <a:r>
              <a:rPr lang="en-US" sz="1200" kern="1200" dirty="0"/>
              <a:t>for certain currencies, or overfunding.</a:t>
            </a:r>
          </a:p>
        </p:txBody>
      </p:sp>
      <p:sp>
        <p:nvSpPr>
          <p:cNvPr id="19" name="Freeform 10">
            <a:extLst>
              <a:ext uri="{FF2B5EF4-FFF2-40B4-BE49-F238E27FC236}">
                <a16:creationId xmlns:a16="http://schemas.microsoft.com/office/drawing/2014/main" id="{6E566C58-5B30-4B43-AAB4-13BE25C7C33A}"/>
              </a:ext>
            </a:extLst>
          </p:cNvPr>
          <p:cNvSpPr/>
          <p:nvPr/>
        </p:nvSpPr>
        <p:spPr>
          <a:xfrm>
            <a:off x="838200" y="1297605"/>
            <a:ext cx="1945366" cy="1355818"/>
          </a:xfrm>
          <a:custGeom>
            <a:avLst/>
            <a:gdLst>
              <a:gd name="connsiteX0" fmla="*/ 0 w 1768500"/>
              <a:gd name="connsiteY0" fmla="*/ 235195 h 1411139"/>
              <a:gd name="connsiteX1" fmla="*/ 235195 w 1768500"/>
              <a:gd name="connsiteY1" fmla="*/ 0 h 1411139"/>
              <a:gd name="connsiteX2" fmla="*/ 1533305 w 1768500"/>
              <a:gd name="connsiteY2" fmla="*/ 0 h 1411139"/>
              <a:gd name="connsiteX3" fmla="*/ 1768500 w 1768500"/>
              <a:gd name="connsiteY3" fmla="*/ 235195 h 1411139"/>
              <a:gd name="connsiteX4" fmla="*/ 1768500 w 1768500"/>
              <a:gd name="connsiteY4" fmla="*/ 1175944 h 1411139"/>
              <a:gd name="connsiteX5" fmla="*/ 1533305 w 1768500"/>
              <a:gd name="connsiteY5" fmla="*/ 1411139 h 1411139"/>
              <a:gd name="connsiteX6" fmla="*/ 235195 w 1768500"/>
              <a:gd name="connsiteY6" fmla="*/ 1411139 h 1411139"/>
              <a:gd name="connsiteX7" fmla="*/ 0 w 1768500"/>
              <a:gd name="connsiteY7" fmla="*/ 1175944 h 1411139"/>
              <a:gd name="connsiteX8" fmla="*/ 0 w 1768500"/>
              <a:gd name="connsiteY8" fmla="*/ 235195 h 1411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8500" h="1411139">
                <a:moveTo>
                  <a:pt x="0" y="235195"/>
                </a:moveTo>
                <a:cubicBezTo>
                  <a:pt x="0" y="105300"/>
                  <a:pt x="105300" y="0"/>
                  <a:pt x="235195" y="0"/>
                </a:cubicBezTo>
                <a:lnTo>
                  <a:pt x="1533305" y="0"/>
                </a:lnTo>
                <a:cubicBezTo>
                  <a:pt x="1663200" y="0"/>
                  <a:pt x="1768500" y="105300"/>
                  <a:pt x="1768500" y="235195"/>
                </a:cubicBezTo>
                <a:lnTo>
                  <a:pt x="1768500" y="1175944"/>
                </a:lnTo>
                <a:cubicBezTo>
                  <a:pt x="1768500" y="1305839"/>
                  <a:pt x="1663200" y="1411139"/>
                  <a:pt x="1533305" y="1411139"/>
                </a:cubicBezTo>
                <a:lnTo>
                  <a:pt x="235195" y="1411139"/>
                </a:lnTo>
                <a:cubicBezTo>
                  <a:pt x="105300" y="1411139"/>
                  <a:pt x="0" y="1305839"/>
                  <a:pt x="0" y="1175944"/>
                </a:cubicBezTo>
                <a:lnTo>
                  <a:pt x="0" y="23519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606" tIns="91746" rIns="114606" bIns="91746" numCol="1" spcCol="1270" anchor="ctr" anchorCtr="0">
            <a:noAutofit/>
          </a:bodyPr>
          <a:lstStyle/>
          <a:p>
            <a:pPr lvl="0" algn="ctr" defTabSz="533400">
              <a:lnSpc>
                <a:spcPct val="90000"/>
              </a:lnSpc>
              <a:spcBef>
                <a:spcPct val="0"/>
              </a:spcBef>
              <a:spcAft>
                <a:spcPct val="35000"/>
              </a:spcAft>
            </a:pPr>
            <a:r>
              <a:rPr lang="en-US" sz="1200" kern="1200" dirty="0"/>
              <a:t>Slippage</a:t>
            </a:r>
          </a:p>
          <a:p>
            <a:pPr lvl="0" algn="ctr" defTabSz="533400">
              <a:lnSpc>
                <a:spcPct val="90000"/>
              </a:lnSpc>
              <a:spcBef>
                <a:spcPct val="0"/>
              </a:spcBef>
              <a:spcAft>
                <a:spcPct val="35000"/>
              </a:spcAft>
            </a:pPr>
            <a:r>
              <a:rPr lang="en-US" sz="1200" dirty="0"/>
              <a:t>(~0.1-0.3% per distribution)</a:t>
            </a:r>
            <a:endParaRPr lang="en-US" sz="1200" kern="1200" dirty="0"/>
          </a:p>
        </p:txBody>
      </p:sp>
      <p:sp>
        <p:nvSpPr>
          <p:cNvPr id="20" name="Freeform 11">
            <a:extLst>
              <a:ext uri="{FF2B5EF4-FFF2-40B4-BE49-F238E27FC236}">
                <a16:creationId xmlns:a16="http://schemas.microsoft.com/office/drawing/2014/main" id="{24608145-C69A-4992-97BC-2790C33C88EA}"/>
              </a:ext>
            </a:extLst>
          </p:cNvPr>
          <p:cNvSpPr/>
          <p:nvPr/>
        </p:nvSpPr>
        <p:spPr>
          <a:xfrm>
            <a:off x="2606701" y="2755561"/>
            <a:ext cx="8241408" cy="1340582"/>
          </a:xfrm>
          <a:custGeom>
            <a:avLst/>
            <a:gdLst>
              <a:gd name="connsiteX0" fmla="*/ 188156 w 1128911"/>
              <a:gd name="connsiteY0" fmla="*/ 0 h 6675303"/>
              <a:gd name="connsiteX1" fmla="*/ 940755 w 1128911"/>
              <a:gd name="connsiteY1" fmla="*/ 0 h 6675303"/>
              <a:gd name="connsiteX2" fmla="*/ 1128911 w 1128911"/>
              <a:gd name="connsiteY2" fmla="*/ 188156 h 6675303"/>
              <a:gd name="connsiteX3" fmla="*/ 1128911 w 1128911"/>
              <a:gd name="connsiteY3" fmla="*/ 6675303 h 6675303"/>
              <a:gd name="connsiteX4" fmla="*/ 1128911 w 1128911"/>
              <a:gd name="connsiteY4" fmla="*/ 6675303 h 6675303"/>
              <a:gd name="connsiteX5" fmla="*/ 0 w 1128911"/>
              <a:gd name="connsiteY5" fmla="*/ 6675303 h 6675303"/>
              <a:gd name="connsiteX6" fmla="*/ 0 w 1128911"/>
              <a:gd name="connsiteY6" fmla="*/ 6675303 h 6675303"/>
              <a:gd name="connsiteX7" fmla="*/ 0 w 1128911"/>
              <a:gd name="connsiteY7" fmla="*/ 188156 h 6675303"/>
              <a:gd name="connsiteX8" fmla="*/ 188156 w 1128911"/>
              <a:gd name="connsiteY8" fmla="*/ 0 h 6675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8911" h="6675303">
                <a:moveTo>
                  <a:pt x="1128911" y="1112577"/>
                </a:moveTo>
                <a:lnTo>
                  <a:pt x="1128911" y="5562726"/>
                </a:lnTo>
                <a:cubicBezTo>
                  <a:pt x="1128911" y="6177185"/>
                  <a:pt x="1114665" y="6675300"/>
                  <a:pt x="1097091" y="6675300"/>
                </a:cubicBezTo>
                <a:lnTo>
                  <a:pt x="0" y="6675300"/>
                </a:lnTo>
                <a:lnTo>
                  <a:pt x="0" y="6675300"/>
                </a:lnTo>
                <a:lnTo>
                  <a:pt x="0" y="3"/>
                </a:lnTo>
                <a:lnTo>
                  <a:pt x="0" y="3"/>
                </a:lnTo>
                <a:lnTo>
                  <a:pt x="1097091" y="3"/>
                </a:lnTo>
                <a:cubicBezTo>
                  <a:pt x="1114665" y="3"/>
                  <a:pt x="1128911" y="498118"/>
                  <a:pt x="1128911" y="1112577"/>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933" rIns="302758" bIns="178935" numCol="1" spcCol="1270" anchor="ctr" anchorCtr="0">
            <a:noAutofit/>
          </a:bodyPr>
          <a:lstStyle/>
          <a:p>
            <a:pPr marL="171450" lvl="1" indent="-171450" algn="l" defTabSz="533400">
              <a:lnSpc>
                <a:spcPct val="90000"/>
              </a:lnSpc>
              <a:spcBef>
                <a:spcPct val="0"/>
              </a:spcBef>
              <a:spcAft>
                <a:spcPct val="15000"/>
              </a:spcAft>
              <a:buFont typeface="Courier New" panose="02070309020205020404" pitchFamily="49" charset="0"/>
              <a:buChar char="o"/>
            </a:pPr>
            <a:r>
              <a:rPr lang="en-US" sz="1200" dirty="0"/>
              <a:t>Currency fees will be charged by the converting bank upon initial investment and for remittances of distributions and repayments. </a:t>
            </a:r>
          </a:p>
          <a:p>
            <a:pPr marL="171450" lvl="1" indent="-171450" algn="l" defTabSz="533400">
              <a:lnSpc>
                <a:spcPct val="90000"/>
              </a:lnSpc>
              <a:spcBef>
                <a:spcPct val="0"/>
              </a:spcBef>
              <a:spcAft>
                <a:spcPct val="15000"/>
              </a:spcAft>
              <a:buFont typeface="Courier New" panose="02070309020205020404" pitchFamily="49" charset="0"/>
              <a:buChar char="o"/>
            </a:pPr>
            <a:r>
              <a:rPr lang="en-US" sz="1200" kern="1200" dirty="0"/>
              <a:t>Taxes on interest, dividends and capital gains will likely have to be paid at the local market level and may not be offset at the LP level.</a:t>
            </a:r>
          </a:p>
          <a:p>
            <a:pPr marL="114300" lvl="1" indent="-114300" algn="l" defTabSz="533400">
              <a:lnSpc>
                <a:spcPct val="90000"/>
              </a:lnSpc>
              <a:spcBef>
                <a:spcPct val="0"/>
              </a:spcBef>
              <a:spcAft>
                <a:spcPct val="15000"/>
              </a:spcAft>
              <a:buChar char="••"/>
            </a:pPr>
            <a:endParaRPr lang="en-US" sz="1200" kern="1200" dirty="0"/>
          </a:p>
        </p:txBody>
      </p:sp>
      <p:sp>
        <p:nvSpPr>
          <p:cNvPr id="35" name="Freeform 12">
            <a:extLst>
              <a:ext uri="{FF2B5EF4-FFF2-40B4-BE49-F238E27FC236}">
                <a16:creationId xmlns:a16="http://schemas.microsoft.com/office/drawing/2014/main" id="{314488BA-05CC-4920-8B19-F842A4C0E91D}"/>
              </a:ext>
            </a:extLst>
          </p:cNvPr>
          <p:cNvSpPr/>
          <p:nvPr/>
        </p:nvSpPr>
        <p:spPr>
          <a:xfrm>
            <a:off x="838200" y="2746459"/>
            <a:ext cx="1945366" cy="1369728"/>
          </a:xfrm>
          <a:custGeom>
            <a:avLst/>
            <a:gdLst>
              <a:gd name="connsiteX0" fmla="*/ 0 w 1768500"/>
              <a:gd name="connsiteY0" fmla="*/ 235195 h 1411139"/>
              <a:gd name="connsiteX1" fmla="*/ 235195 w 1768500"/>
              <a:gd name="connsiteY1" fmla="*/ 0 h 1411139"/>
              <a:gd name="connsiteX2" fmla="*/ 1533305 w 1768500"/>
              <a:gd name="connsiteY2" fmla="*/ 0 h 1411139"/>
              <a:gd name="connsiteX3" fmla="*/ 1768500 w 1768500"/>
              <a:gd name="connsiteY3" fmla="*/ 235195 h 1411139"/>
              <a:gd name="connsiteX4" fmla="*/ 1768500 w 1768500"/>
              <a:gd name="connsiteY4" fmla="*/ 1175944 h 1411139"/>
              <a:gd name="connsiteX5" fmla="*/ 1533305 w 1768500"/>
              <a:gd name="connsiteY5" fmla="*/ 1411139 h 1411139"/>
              <a:gd name="connsiteX6" fmla="*/ 235195 w 1768500"/>
              <a:gd name="connsiteY6" fmla="*/ 1411139 h 1411139"/>
              <a:gd name="connsiteX7" fmla="*/ 0 w 1768500"/>
              <a:gd name="connsiteY7" fmla="*/ 1175944 h 1411139"/>
              <a:gd name="connsiteX8" fmla="*/ 0 w 1768500"/>
              <a:gd name="connsiteY8" fmla="*/ 235195 h 1411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8500" h="1411139">
                <a:moveTo>
                  <a:pt x="0" y="235195"/>
                </a:moveTo>
                <a:cubicBezTo>
                  <a:pt x="0" y="105300"/>
                  <a:pt x="105300" y="0"/>
                  <a:pt x="235195" y="0"/>
                </a:cubicBezTo>
                <a:lnTo>
                  <a:pt x="1533305" y="0"/>
                </a:lnTo>
                <a:cubicBezTo>
                  <a:pt x="1663200" y="0"/>
                  <a:pt x="1768500" y="105300"/>
                  <a:pt x="1768500" y="235195"/>
                </a:cubicBezTo>
                <a:lnTo>
                  <a:pt x="1768500" y="1175944"/>
                </a:lnTo>
                <a:cubicBezTo>
                  <a:pt x="1768500" y="1305839"/>
                  <a:pt x="1663200" y="1411139"/>
                  <a:pt x="1533305" y="1411139"/>
                </a:cubicBezTo>
                <a:lnTo>
                  <a:pt x="235195" y="1411139"/>
                </a:lnTo>
                <a:cubicBezTo>
                  <a:pt x="105300" y="1411139"/>
                  <a:pt x="0" y="1305839"/>
                  <a:pt x="0" y="1175944"/>
                </a:cubicBezTo>
                <a:lnTo>
                  <a:pt x="0" y="23519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606" tIns="91746" rIns="114606" bIns="91746" numCol="1" spcCol="1270" anchor="ctr" anchorCtr="0">
            <a:noAutofit/>
          </a:bodyPr>
          <a:lstStyle/>
          <a:p>
            <a:pPr lvl="0" algn="ctr" defTabSz="533400">
              <a:lnSpc>
                <a:spcPct val="90000"/>
              </a:lnSpc>
              <a:spcBef>
                <a:spcPct val="0"/>
              </a:spcBef>
              <a:spcAft>
                <a:spcPct val="35000"/>
              </a:spcAft>
            </a:pPr>
            <a:r>
              <a:rPr lang="en-US" sz="1200" kern="1200" dirty="0"/>
              <a:t>Fees &amp; Taxes</a:t>
            </a:r>
          </a:p>
          <a:p>
            <a:pPr lvl="0" algn="ctr" defTabSz="533400">
              <a:lnSpc>
                <a:spcPct val="90000"/>
              </a:lnSpc>
              <a:spcBef>
                <a:spcPct val="0"/>
              </a:spcBef>
              <a:spcAft>
                <a:spcPct val="35000"/>
              </a:spcAft>
            </a:pPr>
            <a:r>
              <a:rPr lang="en-US" sz="1200" dirty="0"/>
              <a:t>(~0.1-5.0%+ per remittance)</a:t>
            </a:r>
            <a:endParaRPr lang="en-US" sz="1200" kern="1200" dirty="0"/>
          </a:p>
        </p:txBody>
      </p:sp>
      <p:sp>
        <p:nvSpPr>
          <p:cNvPr id="36" name="Freeform 13">
            <a:extLst>
              <a:ext uri="{FF2B5EF4-FFF2-40B4-BE49-F238E27FC236}">
                <a16:creationId xmlns:a16="http://schemas.microsoft.com/office/drawing/2014/main" id="{0F01DCDB-860C-4306-B3A8-868AE0596113}"/>
              </a:ext>
            </a:extLst>
          </p:cNvPr>
          <p:cNvSpPr/>
          <p:nvPr/>
        </p:nvSpPr>
        <p:spPr>
          <a:xfrm>
            <a:off x="2606701" y="4219814"/>
            <a:ext cx="8241408" cy="1340582"/>
          </a:xfrm>
          <a:custGeom>
            <a:avLst/>
            <a:gdLst>
              <a:gd name="connsiteX0" fmla="*/ 188156 w 1128911"/>
              <a:gd name="connsiteY0" fmla="*/ 0 h 6675303"/>
              <a:gd name="connsiteX1" fmla="*/ 940755 w 1128911"/>
              <a:gd name="connsiteY1" fmla="*/ 0 h 6675303"/>
              <a:gd name="connsiteX2" fmla="*/ 1128911 w 1128911"/>
              <a:gd name="connsiteY2" fmla="*/ 188156 h 6675303"/>
              <a:gd name="connsiteX3" fmla="*/ 1128911 w 1128911"/>
              <a:gd name="connsiteY3" fmla="*/ 6675303 h 6675303"/>
              <a:gd name="connsiteX4" fmla="*/ 1128911 w 1128911"/>
              <a:gd name="connsiteY4" fmla="*/ 6675303 h 6675303"/>
              <a:gd name="connsiteX5" fmla="*/ 0 w 1128911"/>
              <a:gd name="connsiteY5" fmla="*/ 6675303 h 6675303"/>
              <a:gd name="connsiteX6" fmla="*/ 0 w 1128911"/>
              <a:gd name="connsiteY6" fmla="*/ 6675303 h 6675303"/>
              <a:gd name="connsiteX7" fmla="*/ 0 w 1128911"/>
              <a:gd name="connsiteY7" fmla="*/ 188156 h 6675303"/>
              <a:gd name="connsiteX8" fmla="*/ 188156 w 1128911"/>
              <a:gd name="connsiteY8" fmla="*/ 0 h 6675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8911" h="6675303">
                <a:moveTo>
                  <a:pt x="1128911" y="1112577"/>
                </a:moveTo>
                <a:lnTo>
                  <a:pt x="1128911" y="5562726"/>
                </a:lnTo>
                <a:cubicBezTo>
                  <a:pt x="1128911" y="6177185"/>
                  <a:pt x="1114665" y="6675300"/>
                  <a:pt x="1097091" y="6675300"/>
                </a:cubicBezTo>
                <a:lnTo>
                  <a:pt x="0" y="6675300"/>
                </a:lnTo>
                <a:lnTo>
                  <a:pt x="0" y="6675300"/>
                </a:lnTo>
                <a:lnTo>
                  <a:pt x="0" y="3"/>
                </a:lnTo>
                <a:lnTo>
                  <a:pt x="0" y="3"/>
                </a:lnTo>
                <a:lnTo>
                  <a:pt x="1097091" y="3"/>
                </a:lnTo>
                <a:cubicBezTo>
                  <a:pt x="1114665" y="3"/>
                  <a:pt x="1128911" y="498118"/>
                  <a:pt x="1128911" y="1112577"/>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934" rIns="302758" bIns="178934" numCol="1" spcCol="1270" anchor="ctr" anchorCtr="0">
            <a:noAutofit/>
          </a:bodyPr>
          <a:lstStyle/>
          <a:p>
            <a:pPr marL="171450" lvl="1" indent="-171450" defTabSz="533400">
              <a:lnSpc>
                <a:spcPct val="90000"/>
              </a:lnSpc>
              <a:spcBef>
                <a:spcPct val="0"/>
              </a:spcBef>
              <a:spcAft>
                <a:spcPct val="15000"/>
              </a:spcAft>
              <a:buFont typeface="Courier New" panose="02070309020205020404" pitchFamily="49" charset="0"/>
              <a:buChar char="o"/>
            </a:pPr>
            <a:r>
              <a:rPr lang="en-US" sz="1200" dirty="0"/>
              <a:t>Foreign direct investment in certain jurisdictions may be subject to import or remittance taxes. </a:t>
            </a:r>
          </a:p>
          <a:p>
            <a:pPr marL="171450" lvl="1" indent="-171450" defTabSz="533400">
              <a:lnSpc>
                <a:spcPct val="90000"/>
              </a:lnSpc>
              <a:spcBef>
                <a:spcPct val="0"/>
              </a:spcBef>
              <a:spcAft>
                <a:spcPct val="15000"/>
              </a:spcAft>
              <a:buFont typeface="Courier New" panose="02070309020205020404" pitchFamily="49" charset="0"/>
              <a:buChar char="o"/>
            </a:pPr>
            <a:r>
              <a:rPr lang="en-US" sz="1200" dirty="0"/>
              <a:t>Foreign capital flows may also be controlled by legislative, volume-control or market provisions.</a:t>
            </a:r>
          </a:p>
          <a:p>
            <a:pPr marL="171450" lvl="1" indent="-171450" defTabSz="533400">
              <a:lnSpc>
                <a:spcPct val="90000"/>
              </a:lnSpc>
              <a:spcBef>
                <a:spcPct val="0"/>
              </a:spcBef>
              <a:spcAft>
                <a:spcPct val="15000"/>
              </a:spcAft>
              <a:buFont typeface="Courier New" panose="02070309020205020404" pitchFamily="49" charset="0"/>
              <a:buChar char="o"/>
            </a:pPr>
            <a:r>
              <a:rPr lang="en-US" sz="1200" dirty="0"/>
              <a:t>Existing incentives may be reversed or expire during an investment’s lifetime.</a:t>
            </a:r>
          </a:p>
          <a:p>
            <a:pPr marL="171450" lvl="1" indent="-171450" defTabSz="533400">
              <a:lnSpc>
                <a:spcPct val="90000"/>
              </a:lnSpc>
              <a:spcBef>
                <a:spcPct val="0"/>
              </a:spcBef>
              <a:spcAft>
                <a:spcPct val="15000"/>
              </a:spcAft>
              <a:buFont typeface="Courier New" panose="02070309020205020404" pitchFamily="49" charset="0"/>
              <a:buChar char="o"/>
            </a:pPr>
            <a:r>
              <a:rPr lang="en-US" sz="1200" dirty="0"/>
              <a:t>Market interventions, such as interest rate caps, fixed exchange rates, or controlled exchange rates (e.g. Nigerian Naira) each present unique challenges to LCY investing and hedging.</a:t>
            </a:r>
          </a:p>
        </p:txBody>
      </p:sp>
      <p:sp>
        <p:nvSpPr>
          <p:cNvPr id="37" name="Freeform 14">
            <a:extLst>
              <a:ext uri="{FF2B5EF4-FFF2-40B4-BE49-F238E27FC236}">
                <a16:creationId xmlns:a16="http://schemas.microsoft.com/office/drawing/2014/main" id="{76146E7A-FC0B-4D1C-B4A5-67C5333EB164}"/>
              </a:ext>
            </a:extLst>
          </p:cNvPr>
          <p:cNvSpPr/>
          <p:nvPr/>
        </p:nvSpPr>
        <p:spPr>
          <a:xfrm>
            <a:off x="838200" y="4186744"/>
            <a:ext cx="1945366" cy="1369728"/>
          </a:xfrm>
          <a:custGeom>
            <a:avLst/>
            <a:gdLst>
              <a:gd name="connsiteX0" fmla="*/ 0 w 1768500"/>
              <a:gd name="connsiteY0" fmla="*/ 235195 h 1411139"/>
              <a:gd name="connsiteX1" fmla="*/ 235195 w 1768500"/>
              <a:gd name="connsiteY1" fmla="*/ 0 h 1411139"/>
              <a:gd name="connsiteX2" fmla="*/ 1533305 w 1768500"/>
              <a:gd name="connsiteY2" fmla="*/ 0 h 1411139"/>
              <a:gd name="connsiteX3" fmla="*/ 1768500 w 1768500"/>
              <a:gd name="connsiteY3" fmla="*/ 235195 h 1411139"/>
              <a:gd name="connsiteX4" fmla="*/ 1768500 w 1768500"/>
              <a:gd name="connsiteY4" fmla="*/ 1175944 h 1411139"/>
              <a:gd name="connsiteX5" fmla="*/ 1533305 w 1768500"/>
              <a:gd name="connsiteY5" fmla="*/ 1411139 h 1411139"/>
              <a:gd name="connsiteX6" fmla="*/ 235195 w 1768500"/>
              <a:gd name="connsiteY6" fmla="*/ 1411139 h 1411139"/>
              <a:gd name="connsiteX7" fmla="*/ 0 w 1768500"/>
              <a:gd name="connsiteY7" fmla="*/ 1175944 h 1411139"/>
              <a:gd name="connsiteX8" fmla="*/ 0 w 1768500"/>
              <a:gd name="connsiteY8" fmla="*/ 235195 h 1411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8500" h="1411139">
                <a:moveTo>
                  <a:pt x="0" y="235195"/>
                </a:moveTo>
                <a:cubicBezTo>
                  <a:pt x="0" y="105300"/>
                  <a:pt x="105300" y="0"/>
                  <a:pt x="235195" y="0"/>
                </a:cubicBezTo>
                <a:lnTo>
                  <a:pt x="1533305" y="0"/>
                </a:lnTo>
                <a:cubicBezTo>
                  <a:pt x="1663200" y="0"/>
                  <a:pt x="1768500" y="105300"/>
                  <a:pt x="1768500" y="235195"/>
                </a:cubicBezTo>
                <a:lnTo>
                  <a:pt x="1768500" y="1175944"/>
                </a:lnTo>
                <a:cubicBezTo>
                  <a:pt x="1768500" y="1305839"/>
                  <a:pt x="1663200" y="1411139"/>
                  <a:pt x="1533305" y="1411139"/>
                </a:cubicBezTo>
                <a:lnTo>
                  <a:pt x="235195" y="1411139"/>
                </a:lnTo>
                <a:cubicBezTo>
                  <a:pt x="105300" y="1411139"/>
                  <a:pt x="0" y="1305839"/>
                  <a:pt x="0" y="1175944"/>
                </a:cubicBezTo>
                <a:lnTo>
                  <a:pt x="0" y="23519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606" tIns="91746" rIns="114606" bIns="91746" numCol="1" spcCol="1270" anchor="ctr" anchorCtr="0">
            <a:noAutofit/>
          </a:bodyPr>
          <a:lstStyle/>
          <a:p>
            <a:pPr lvl="0" algn="ctr" defTabSz="533400">
              <a:lnSpc>
                <a:spcPct val="90000"/>
              </a:lnSpc>
              <a:spcBef>
                <a:spcPct val="0"/>
              </a:spcBef>
              <a:spcAft>
                <a:spcPct val="35000"/>
              </a:spcAft>
            </a:pPr>
            <a:r>
              <a:rPr lang="en-US" sz="1200" kern="1200" dirty="0"/>
              <a:t>Capital Controls</a:t>
            </a:r>
          </a:p>
          <a:p>
            <a:pPr lvl="0" algn="ctr" defTabSz="533400">
              <a:lnSpc>
                <a:spcPct val="90000"/>
              </a:lnSpc>
              <a:spcBef>
                <a:spcPct val="0"/>
              </a:spcBef>
              <a:spcAft>
                <a:spcPct val="35000"/>
              </a:spcAft>
            </a:pPr>
            <a:r>
              <a:rPr lang="en-US" sz="1200" dirty="0"/>
              <a:t>(NA)</a:t>
            </a:r>
            <a:endParaRPr lang="en-US" sz="1200" kern="1200" dirty="0"/>
          </a:p>
        </p:txBody>
      </p:sp>
      <p:sp>
        <p:nvSpPr>
          <p:cNvPr id="38" name="Rectangle 37">
            <a:extLst>
              <a:ext uri="{FF2B5EF4-FFF2-40B4-BE49-F238E27FC236}">
                <a16:creationId xmlns:a16="http://schemas.microsoft.com/office/drawing/2014/main" id="{8AF0784F-A2F5-448A-BAD1-E3746266E674}"/>
              </a:ext>
            </a:extLst>
          </p:cNvPr>
          <p:cNvSpPr/>
          <p:nvPr/>
        </p:nvSpPr>
        <p:spPr>
          <a:xfrm>
            <a:off x="1734311" y="5630953"/>
            <a:ext cx="8723378" cy="6767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6688"/>
            <a:r>
              <a:rPr lang="en-US" sz="1200" b="1" dirty="0">
                <a:solidFill>
                  <a:schemeClr val="tx1"/>
                </a:solidFill>
              </a:rPr>
              <a:t>Costs of moving foreign capital in and out of local markets are </a:t>
            </a:r>
            <a:r>
              <a:rPr lang="en-US" sz="1200" b="1" u="sng" dirty="0">
                <a:solidFill>
                  <a:schemeClr val="tx1"/>
                </a:solidFill>
              </a:rPr>
              <a:t>in addition to hedging costs</a:t>
            </a:r>
            <a:r>
              <a:rPr lang="en-US" sz="1200" b="1" dirty="0">
                <a:solidFill>
                  <a:schemeClr val="tx1"/>
                </a:solidFill>
              </a:rPr>
              <a:t> and are specific to each local geography. Such costs impact HCY returns and should form an important part of LCY investment considerations. </a:t>
            </a:r>
          </a:p>
        </p:txBody>
      </p:sp>
    </p:spTree>
    <p:extLst>
      <p:ext uri="{BB962C8B-B14F-4D97-AF65-F5344CB8AC3E}">
        <p14:creationId xmlns:p14="http://schemas.microsoft.com/office/powerpoint/2010/main" val="67675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07F590-4584-433E-8033-8C8062E65F90}"/>
              </a:ext>
            </a:extLst>
          </p:cNvPr>
          <p:cNvSpPr>
            <a:spLocks noGrp="1"/>
          </p:cNvSpPr>
          <p:nvPr>
            <p:ph type="title"/>
          </p:nvPr>
        </p:nvSpPr>
        <p:spPr/>
        <p:txBody>
          <a:bodyPr/>
          <a:lstStyle/>
          <a:p>
            <a:r>
              <a:rPr lang="en-US" sz="2000" dirty="0"/>
              <a:t>Active currency exposure management considers tradeoffs between downside protection and upside participation</a:t>
            </a:r>
            <a:br>
              <a:rPr lang="en-US" sz="2000" dirty="0"/>
            </a:br>
            <a:br>
              <a:rPr lang="en-US" sz="4800" dirty="0"/>
            </a:br>
            <a:endParaRPr lang="en-IE" sz="4800" dirty="0"/>
          </a:p>
        </p:txBody>
      </p:sp>
      <p:sp>
        <p:nvSpPr>
          <p:cNvPr id="11" name="Rectangle 10">
            <a:extLst>
              <a:ext uri="{FF2B5EF4-FFF2-40B4-BE49-F238E27FC236}">
                <a16:creationId xmlns:a16="http://schemas.microsoft.com/office/drawing/2014/main" id="{BC2E7C02-E3B4-477E-A1A9-D499A22AD3BA}"/>
              </a:ext>
            </a:extLst>
          </p:cNvPr>
          <p:cNvSpPr/>
          <p:nvPr/>
        </p:nvSpPr>
        <p:spPr>
          <a:xfrm>
            <a:off x="936450" y="4934792"/>
            <a:ext cx="4356601" cy="12830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6688"/>
            <a:r>
              <a:rPr lang="en-US" sz="1200" b="1" dirty="0">
                <a:solidFill>
                  <a:schemeClr val="tx1"/>
                </a:solidFill>
              </a:rPr>
              <a:t>Fund managers must balance protecting against adverse movements in currency mismatches by deciding how much of their potential upside to forego. The balance results in specific pricing structures that reflect the level of certainty of outcome provided by a hedging product.</a:t>
            </a:r>
          </a:p>
        </p:txBody>
      </p:sp>
      <p:grpSp>
        <p:nvGrpSpPr>
          <p:cNvPr id="12" name="Group 11">
            <a:extLst>
              <a:ext uri="{FF2B5EF4-FFF2-40B4-BE49-F238E27FC236}">
                <a16:creationId xmlns:a16="http://schemas.microsoft.com/office/drawing/2014/main" id="{A626D1BB-A9AB-4574-9557-0F5DE3C5F559}"/>
              </a:ext>
            </a:extLst>
          </p:cNvPr>
          <p:cNvGrpSpPr/>
          <p:nvPr/>
        </p:nvGrpSpPr>
        <p:grpSpPr>
          <a:xfrm>
            <a:off x="5556979" y="1454723"/>
            <a:ext cx="5083318" cy="4294902"/>
            <a:chOff x="2467411" y="1454723"/>
            <a:chExt cx="5083318" cy="4294902"/>
          </a:xfrm>
        </p:grpSpPr>
        <p:grpSp>
          <p:nvGrpSpPr>
            <p:cNvPr id="13" name="Group 12">
              <a:extLst>
                <a:ext uri="{FF2B5EF4-FFF2-40B4-BE49-F238E27FC236}">
                  <a16:creationId xmlns:a16="http://schemas.microsoft.com/office/drawing/2014/main" id="{B9BEE741-719D-48CA-BBA0-AA49FFF66E56}"/>
                </a:ext>
              </a:extLst>
            </p:cNvPr>
            <p:cNvGrpSpPr/>
            <p:nvPr/>
          </p:nvGrpSpPr>
          <p:grpSpPr>
            <a:xfrm>
              <a:off x="2554871" y="1454725"/>
              <a:ext cx="4982004" cy="4294900"/>
              <a:chOff x="2554871" y="1454725"/>
              <a:chExt cx="4982004" cy="4294900"/>
            </a:xfrm>
          </p:grpSpPr>
          <p:sp>
            <p:nvSpPr>
              <p:cNvPr id="27" name="Rectangle 26">
                <a:extLst>
                  <a:ext uri="{FF2B5EF4-FFF2-40B4-BE49-F238E27FC236}">
                    <a16:creationId xmlns:a16="http://schemas.microsoft.com/office/drawing/2014/main" id="{A18F48F6-A5DD-4A57-909B-BF6717EFAECA}"/>
                  </a:ext>
                </a:extLst>
              </p:cNvPr>
              <p:cNvSpPr/>
              <p:nvPr/>
            </p:nvSpPr>
            <p:spPr>
              <a:xfrm>
                <a:off x="2554871" y="1814943"/>
                <a:ext cx="401782"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a:t>Downside Protection</a:t>
                </a:r>
              </a:p>
            </p:txBody>
          </p:sp>
          <p:grpSp>
            <p:nvGrpSpPr>
              <p:cNvPr id="28" name="Group 27">
                <a:extLst>
                  <a:ext uri="{FF2B5EF4-FFF2-40B4-BE49-F238E27FC236}">
                    <a16:creationId xmlns:a16="http://schemas.microsoft.com/office/drawing/2014/main" id="{A7DF00E6-4C19-4EAC-92A8-43433097D565}"/>
                  </a:ext>
                </a:extLst>
              </p:cNvPr>
              <p:cNvGrpSpPr/>
              <p:nvPr/>
            </p:nvGrpSpPr>
            <p:grpSpPr>
              <a:xfrm>
                <a:off x="2964875" y="1454725"/>
                <a:ext cx="4572000" cy="3893118"/>
                <a:chOff x="2770909" y="1814948"/>
                <a:chExt cx="4572000" cy="3893118"/>
              </a:xfrm>
            </p:grpSpPr>
            <p:sp>
              <p:nvSpPr>
                <p:cNvPr id="30" name="Rectangle 29">
                  <a:extLst>
                    <a:ext uri="{FF2B5EF4-FFF2-40B4-BE49-F238E27FC236}">
                      <a16:creationId xmlns:a16="http://schemas.microsoft.com/office/drawing/2014/main" id="{4B3D8A69-0788-4A62-95CF-45686A5E2DDB}"/>
                    </a:ext>
                  </a:extLst>
                </p:cNvPr>
                <p:cNvSpPr/>
                <p:nvPr/>
              </p:nvSpPr>
              <p:spPr>
                <a:xfrm rot="5400000">
                  <a:off x="2944092" y="3595249"/>
                  <a:ext cx="1939634"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7BEED52-9374-43AA-A5EE-A949B9A95E76}"/>
                    </a:ext>
                  </a:extLst>
                </p:cNvPr>
                <p:cNvSpPr/>
                <p:nvPr/>
              </p:nvSpPr>
              <p:spPr>
                <a:xfrm rot="5400000">
                  <a:off x="5230092" y="3595249"/>
                  <a:ext cx="1939634"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57C886C-7DA3-4EF5-ABC7-F4463167D311}"/>
                    </a:ext>
                  </a:extLst>
                </p:cNvPr>
                <p:cNvSpPr/>
                <p:nvPr/>
              </p:nvSpPr>
              <p:spPr>
                <a:xfrm rot="5400000">
                  <a:off x="2944092" y="1641765"/>
                  <a:ext cx="1939634"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DF489AA-04F7-48FA-80FB-DE03AF9D3052}"/>
                    </a:ext>
                  </a:extLst>
                </p:cNvPr>
                <p:cNvSpPr/>
                <p:nvPr/>
              </p:nvSpPr>
              <p:spPr>
                <a:xfrm rot="5400000">
                  <a:off x="5230092" y="1641765"/>
                  <a:ext cx="1939634"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5ECA0AED-1F38-4661-BC78-0DD69FC8DC6B}"/>
                  </a:ext>
                </a:extLst>
              </p:cNvPr>
              <p:cNvSpPr/>
              <p:nvPr/>
            </p:nvSpPr>
            <p:spPr>
              <a:xfrm rot="5400000">
                <a:off x="5049984" y="3948534"/>
                <a:ext cx="401782"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a:t>Upside Participation</a:t>
                </a:r>
              </a:p>
            </p:txBody>
          </p:sp>
        </p:grpSp>
        <p:sp>
          <p:nvSpPr>
            <p:cNvPr id="14" name="TextBox 13">
              <a:extLst>
                <a:ext uri="{FF2B5EF4-FFF2-40B4-BE49-F238E27FC236}">
                  <a16:creationId xmlns:a16="http://schemas.microsoft.com/office/drawing/2014/main" id="{0F10CAB2-A062-4A74-8A2C-725A5D306BDB}"/>
                </a:ext>
              </a:extLst>
            </p:cNvPr>
            <p:cNvSpPr txBox="1"/>
            <p:nvPr/>
          </p:nvSpPr>
          <p:spPr>
            <a:xfrm>
              <a:off x="3063157" y="5437817"/>
              <a:ext cx="489236" cy="276999"/>
            </a:xfrm>
            <a:prstGeom prst="rect">
              <a:avLst/>
            </a:prstGeom>
            <a:noFill/>
          </p:spPr>
          <p:txBody>
            <a:bodyPr wrap="none" rtlCol="0">
              <a:spAutoFit/>
            </a:bodyPr>
            <a:lstStyle/>
            <a:p>
              <a:r>
                <a:rPr lang="en-US" sz="1200" dirty="0"/>
                <a:t>Low</a:t>
              </a:r>
            </a:p>
          </p:txBody>
        </p:sp>
        <p:sp>
          <p:nvSpPr>
            <p:cNvPr id="15" name="TextBox 14">
              <a:extLst>
                <a:ext uri="{FF2B5EF4-FFF2-40B4-BE49-F238E27FC236}">
                  <a16:creationId xmlns:a16="http://schemas.microsoft.com/office/drawing/2014/main" id="{1301F6C6-CFD5-44A4-853B-951DF168A91D}"/>
                </a:ext>
              </a:extLst>
            </p:cNvPr>
            <p:cNvSpPr txBox="1"/>
            <p:nvPr/>
          </p:nvSpPr>
          <p:spPr>
            <a:xfrm>
              <a:off x="2522831" y="5049886"/>
              <a:ext cx="489236" cy="276999"/>
            </a:xfrm>
            <a:prstGeom prst="rect">
              <a:avLst/>
            </a:prstGeom>
            <a:noFill/>
          </p:spPr>
          <p:txBody>
            <a:bodyPr wrap="none" rtlCol="0">
              <a:spAutoFit/>
            </a:bodyPr>
            <a:lstStyle/>
            <a:p>
              <a:r>
                <a:rPr lang="en-US" sz="1200" dirty="0"/>
                <a:t>Low</a:t>
              </a:r>
            </a:p>
          </p:txBody>
        </p:sp>
        <p:sp>
          <p:nvSpPr>
            <p:cNvPr id="16" name="TextBox 15">
              <a:extLst>
                <a:ext uri="{FF2B5EF4-FFF2-40B4-BE49-F238E27FC236}">
                  <a16:creationId xmlns:a16="http://schemas.microsoft.com/office/drawing/2014/main" id="{0E0C0A37-2889-4BF9-8AD8-46476DF900D1}"/>
                </a:ext>
              </a:extLst>
            </p:cNvPr>
            <p:cNvSpPr txBox="1"/>
            <p:nvPr/>
          </p:nvSpPr>
          <p:spPr>
            <a:xfrm>
              <a:off x="6951960" y="5437817"/>
              <a:ext cx="535724" cy="276999"/>
            </a:xfrm>
            <a:prstGeom prst="rect">
              <a:avLst/>
            </a:prstGeom>
            <a:noFill/>
          </p:spPr>
          <p:txBody>
            <a:bodyPr wrap="none" rtlCol="0">
              <a:spAutoFit/>
            </a:bodyPr>
            <a:lstStyle/>
            <a:p>
              <a:r>
                <a:rPr lang="en-US" sz="1200" dirty="0"/>
                <a:t>High</a:t>
              </a:r>
            </a:p>
          </p:txBody>
        </p:sp>
        <p:sp>
          <p:nvSpPr>
            <p:cNvPr id="17" name="TextBox 16">
              <a:extLst>
                <a:ext uri="{FF2B5EF4-FFF2-40B4-BE49-F238E27FC236}">
                  <a16:creationId xmlns:a16="http://schemas.microsoft.com/office/drawing/2014/main" id="{4445917A-6DBD-4CE1-A0CC-31DAC8C7135C}"/>
                </a:ext>
              </a:extLst>
            </p:cNvPr>
            <p:cNvSpPr txBox="1"/>
            <p:nvPr/>
          </p:nvSpPr>
          <p:spPr>
            <a:xfrm>
              <a:off x="2467411" y="1475406"/>
              <a:ext cx="535724" cy="276999"/>
            </a:xfrm>
            <a:prstGeom prst="rect">
              <a:avLst/>
            </a:prstGeom>
            <a:noFill/>
          </p:spPr>
          <p:txBody>
            <a:bodyPr wrap="none" rtlCol="0">
              <a:spAutoFit/>
            </a:bodyPr>
            <a:lstStyle/>
            <a:p>
              <a:r>
                <a:rPr lang="en-US" sz="1200" dirty="0"/>
                <a:t>High</a:t>
              </a:r>
            </a:p>
          </p:txBody>
        </p:sp>
        <p:sp>
          <p:nvSpPr>
            <p:cNvPr id="21" name="Oval 20">
              <a:extLst>
                <a:ext uri="{FF2B5EF4-FFF2-40B4-BE49-F238E27FC236}">
                  <a16:creationId xmlns:a16="http://schemas.microsoft.com/office/drawing/2014/main" id="{7DE083DC-5077-471E-A7A1-20E22A5EC625}"/>
                </a:ext>
              </a:extLst>
            </p:cNvPr>
            <p:cNvSpPr/>
            <p:nvPr/>
          </p:nvSpPr>
          <p:spPr>
            <a:xfrm>
              <a:off x="6664040" y="4655128"/>
              <a:ext cx="886689" cy="678866"/>
            </a:xfrm>
            <a:prstGeom prst="ellipse">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Spot</a:t>
              </a:r>
              <a:endParaRPr lang="en-US" sz="1200" dirty="0">
                <a:solidFill>
                  <a:schemeClr val="tx1"/>
                </a:solidFill>
              </a:endParaRPr>
            </a:p>
          </p:txBody>
        </p:sp>
        <p:sp>
          <p:nvSpPr>
            <p:cNvPr id="22" name="Oval 21">
              <a:extLst>
                <a:ext uri="{FF2B5EF4-FFF2-40B4-BE49-F238E27FC236}">
                  <a16:creationId xmlns:a16="http://schemas.microsoft.com/office/drawing/2014/main" id="{8DEDEF20-2676-45FC-85E6-A393C39153B1}"/>
                </a:ext>
              </a:extLst>
            </p:cNvPr>
            <p:cNvSpPr/>
            <p:nvPr/>
          </p:nvSpPr>
          <p:spPr>
            <a:xfrm>
              <a:off x="3974270" y="1454725"/>
              <a:ext cx="1191487" cy="67886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Forward</a:t>
              </a:r>
            </a:p>
          </p:txBody>
        </p:sp>
        <p:sp>
          <p:nvSpPr>
            <p:cNvPr id="23" name="Oval 22">
              <a:extLst>
                <a:ext uri="{FF2B5EF4-FFF2-40B4-BE49-F238E27FC236}">
                  <a16:creationId xmlns:a16="http://schemas.microsoft.com/office/drawing/2014/main" id="{D5626060-F475-4563-BF56-15A569BE9039}"/>
                </a:ext>
              </a:extLst>
            </p:cNvPr>
            <p:cNvSpPr/>
            <p:nvPr/>
          </p:nvSpPr>
          <p:spPr>
            <a:xfrm>
              <a:off x="4667003" y="3048005"/>
              <a:ext cx="1191487" cy="67886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Collars</a:t>
              </a:r>
            </a:p>
          </p:txBody>
        </p:sp>
        <p:sp>
          <p:nvSpPr>
            <p:cNvPr id="24" name="Oval 23">
              <a:extLst>
                <a:ext uri="{FF2B5EF4-FFF2-40B4-BE49-F238E27FC236}">
                  <a16:creationId xmlns:a16="http://schemas.microsoft.com/office/drawing/2014/main" id="{FC3C7109-2702-4C0A-8815-088782278BDC}"/>
                </a:ext>
              </a:extLst>
            </p:cNvPr>
            <p:cNvSpPr/>
            <p:nvPr/>
          </p:nvSpPr>
          <p:spPr>
            <a:xfrm>
              <a:off x="4653129" y="2147457"/>
              <a:ext cx="1191487" cy="67886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Options</a:t>
              </a:r>
            </a:p>
          </p:txBody>
        </p:sp>
        <p:sp>
          <p:nvSpPr>
            <p:cNvPr id="25" name="Oval 24">
              <a:extLst>
                <a:ext uri="{FF2B5EF4-FFF2-40B4-BE49-F238E27FC236}">
                  <a16:creationId xmlns:a16="http://schemas.microsoft.com/office/drawing/2014/main" id="{CD2D7964-ADA0-4E4F-9001-4FE42FEF8248}"/>
                </a:ext>
              </a:extLst>
            </p:cNvPr>
            <p:cNvSpPr/>
            <p:nvPr/>
          </p:nvSpPr>
          <p:spPr>
            <a:xfrm>
              <a:off x="2976734" y="2133600"/>
              <a:ext cx="1484430" cy="872825"/>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Non-Deliverable Forward</a:t>
              </a:r>
            </a:p>
          </p:txBody>
        </p:sp>
        <p:sp>
          <p:nvSpPr>
            <p:cNvPr id="26" name="Oval 25">
              <a:extLst>
                <a:ext uri="{FF2B5EF4-FFF2-40B4-BE49-F238E27FC236}">
                  <a16:creationId xmlns:a16="http://schemas.microsoft.com/office/drawing/2014/main" id="{BD1C4B19-395A-4841-B51D-F59E05A9AD75}"/>
                </a:ext>
              </a:extLst>
            </p:cNvPr>
            <p:cNvSpPr/>
            <p:nvPr/>
          </p:nvSpPr>
          <p:spPr>
            <a:xfrm>
              <a:off x="2907467" y="1454723"/>
              <a:ext cx="1191487" cy="67886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Cross FX Swap</a:t>
              </a:r>
            </a:p>
          </p:txBody>
        </p:sp>
      </p:grpSp>
      <p:sp>
        <p:nvSpPr>
          <p:cNvPr id="34" name="TextBox 33">
            <a:extLst>
              <a:ext uri="{FF2B5EF4-FFF2-40B4-BE49-F238E27FC236}">
                <a16:creationId xmlns:a16="http://schemas.microsoft.com/office/drawing/2014/main" id="{B117FDEC-953F-407F-ADE0-6AA8A45C85B9}"/>
              </a:ext>
            </a:extLst>
          </p:cNvPr>
          <p:cNvSpPr txBox="1"/>
          <p:nvPr/>
        </p:nvSpPr>
        <p:spPr>
          <a:xfrm>
            <a:off x="838168" y="1256483"/>
            <a:ext cx="4356601" cy="3693319"/>
          </a:xfrm>
          <a:prstGeom prst="rect">
            <a:avLst/>
          </a:prstGeom>
          <a:noFill/>
          <a:ln>
            <a:solidFill>
              <a:schemeClr val="bg1"/>
            </a:solidFill>
          </a:ln>
        </p:spPr>
        <p:txBody>
          <a:bodyPr wrap="square" rtlCol="0">
            <a:spAutoFit/>
          </a:bodyPr>
          <a:lstStyle/>
          <a:p>
            <a:pPr marL="171450" indent="-171450">
              <a:spcBef>
                <a:spcPts val="600"/>
              </a:spcBef>
              <a:buSzPct val="125000"/>
              <a:buFont typeface="Courier New" panose="02070309020205020404" pitchFamily="49" charset="0"/>
              <a:buChar char="o"/>
            </a:pPr>
            <a:r>
              <a:rPr lang="en-US" sz="1200" dirty="0"/>
              <a:t>Several products can hedge against adverse movements in investments with currency mismatches.</a:t>
            </a:r>
          </a:p>
          <a:p>
            <a:pPr marL="171450" indent="-171450">
              <a:spcBef>
                <a:spcPts val="600"/>
              </a:spcBef>
              <a:buSzPct val="125000"/>
              <a:buFont typeface="Courier New" panose="02070309020205020404" pitchFamily="49" charset="0"/>
              <a:buChar char="o"/>
            </a:pPr>
            <a:r>
              <a:rPr lang="en-US" sz="1200" dirty="0"/>
              <a:t>These products provide different levels of downside protection and upside participation.</a:t>
            </a:r>
          </a:p>
          <a:p>
            <a:pPr marL="171450" indent="-171450">
              <a:spcBef>
                <a:spcPts val="600"/>
              </a:spcBef>
              <a:buSzPct val="125000"/>
              <a:buFont typeface="Courier New" panose="02070309020205020404" pitchFamily="49" charset="0"/>
              <a:buChar char="o"/>
            </a:pPr>
            <a:r>
              <a:rPr lang="en-US" sz="1200" dirty="0"/>
              <a:t>The degree of protection is reflected in the valuation of the hedging product.</a:t>
            </a:r>
          </a:p>
          <a:p>
            <a:pPr marL="171450" indent="-171450">
              <a:spcBef>
                <a:spcPts val="600"/>
              </a:spcBef>
              <a:buSzPct val="125000"/>
              <a:buFont typeface="Courier New" panose="02070309020205020404" pitchFamily="49" charset="0"/>
              <a:buChar char="o"/>
            </a:pPr>
            <a:r>
              <a:rPr lang="en-US" sz="1200" dirty="0"/>
              <a:t>The greater certainty of outcome and other protections, the higher the discount rate used to value the instrument, and the more “expensive” the hedge becomes.</a:t>
            </a:r>
          </a:p>
          <a:p>
            <a:pPr marL="171450" indent="-171450">
              <a:spcBef>
                <a:spcPts val="600"/>
              </a:spcBef>
              <a:buSzPct val="125000"/>
              <a:buFont typeface="Courier New" panose="02070309020205020404" pitchFamily="49" charset="0"/>
              <a:buChar char="o"/>
            </a:pPr>
            <a:r>
              <a:rPr lang="en-US" sz="1200" dirty="0"/>
              <a:t>This “cost” is borne to guarantee the currency outcome.</a:t>
            </a:r>
          </a:p>
          <a:p>
            <a:pPr marL="171450" indent="-171450">
              <a:spcBef>
                <a:spcPts val="600"/>
              </a:spcBef>
              <a:buSzPct val="125000"/>
              <a:buFont typeface="Courier New" panose="02070309020205020404" pitchFamily="49" charset="0"/>
              <a:buChar char="o"/>
            </a:pPr>
            <a:r>
              <a:rPr lang="en-US" sz="1200" dirty="0"/>
              <a:t>The lower the degree of protection, the “cheaper” the hedge product becomes, but “cost” can be incurred if the currency moves against your position.</a:t>
            </a:r>
          </a:p>
          <a:p>
            <a:pPr marL="171450" indent="-171450">
              <a:spcBef>
                <a:spcPts val="600"/>
              </a:spcBef>
              <a:buSzPct val="125000"/>
              <a:buFont typeface="Courier New" panose="02070309020205020404" pitchFamily="49" charset="0"/>
              <a:buChar char="o"/>
            </a:pPr>
            <a:r>
              <a:rPr lang="en-US" sz="1200" dirty="0"/>
              <a:t>For example, while buying currency at spot rates is the cheapest currency product, this strategy provides zero certainty of outcome, no protection against adverse moves and unlimited participation in favorable rate movements.</a:t>
            </a:r>
          </a:p>
        </p:txBody>
      </p:sp>
    </p:spTree>
    <p:extLst>
      <p:ext uri="{BB962C8B-B14F-4D97-AF65-F5344CB8AC3E}">
        <p14:creationId xmlns:p14="http://schemas.microsoft.com/office/powerpoint/2010/main" val="34296890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7jwArfQeoEa.DVTFKVJFr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jwArfQeoEa.DVTFKVJFr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7jwArfQeoEa.DVTFKVJFr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S Foundation Blue">
      <a:dk1>
        <a:sysClr val="windowText" lastClr="000000"/>
      </a:dk1>
      <a:lt1>
        <a:sysClr val="window" lastClr="FFFFFF"/>
      </a:lt1>
      <a:dk2>
        <a:srgbClr val="510B02"/>
      </a:dk2>
      <a:lt2>
        <a:srgbClr val="E7E6E6"/>
      </a:lt2>
      <a:accent1>
        <a:srgbClr val="5680B8"/>
      </a:accent1>
      <a:accent2>
        <a:srgbClr val="EB8D81"/>
      </a:accent2>
      <a:accent3>
        <a:srgbClr val="C6B188"/>
      </a:accent3>
      <a:accent4>
        <a:srgbClr val="7A675E"/>
      </a:accent4>
      <a:accent5>
        <a:srgbClr val="E4C23B"/>
      </a:accent5>
      <a:accent6>
        <a:srgbClr val="279955"/>
      </a:accent6>
      <a:hlink>
        <a:srgbClr val="5680B8"/>
      </a:hlink>
      <a:folHlink>
        <a:srgbClr val="EB8D8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 Foundation Powerpoint  -  Read-Only" id="{0EA6FFCA-2567-4A4F-83B6-E0EC8C3C5423}" vid="{08D87F9C-0836-4B96-9226-5B9E75682A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Small Foundation Powerpoint</Template>
  <TotalTime>599</TotalTime>
  <Words>2572</Words>
  <Application>Microsoft Office PowerPoint</Application>
  <PresentationFormat>Widescreen</PresentationFormat>
  <Paragraphs>268</Paragraphs>
  <Slides>14</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Courier New</vt:lpstr>
      <vt:lpstr>Verdana</vt:lpstr>
      <vt:lpstr>Office Theme</vt:lpstr>
      <vt:lpstr>think-cell Slide</vt:lpstr>
      <vt:lpstr> Foreign Currency Risk Management Strategies for Impact Investment Funds in Frontier Markets </vt:lpstr>
      <vt:lpstr>Purpose and Background of Research</vt:lpstr>
      <vt:lpstr>Executive Summary</vt:lpstr>
      <vt:lpstr>Funds consider currency management strategies from the outset in order to set risk and return expectations with investors</vt:lpstr>
      <vt:lpstr>Broad strategic LCY exposure decisions lead to structural and management implications for the fund, and drive use of products that best suit a fund </vt:lpstr>
      <vt:lpstr>Impact funds struggle to meet SME demand for LCY funding</vt:lpstr>
      <vt:lpstr>Funds must consider whether an investee’s LCY return has the capacity to meet the fund’s own financial return objectives </vt:lpstr>
      <vt:lpstr>LCY investments incur transaction and country-specific costs related to bringing foreign capital on-shore that are not covered by currency hedges </vt:lpstr>
      <vt:lpstr>Active currency exposure management considers tradeoffs between downside protection and upside participation  </vt:lpstr>
      <vt:lpstr>Hedge products that offer greater certainty are more costly and underpinned by greater underlying cashflows  </vt:lpstr>
      <vt:lpstr>LCY Management Considerations</vt:lpstr>
      <vt:lpstr>Potential Uses of Funding to Offset FX Risk</vt:lpstr>
      <vt:lpstr>Acknowledgements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Currency Risk Management Strategies for Impact Investment Funds in Frontier Markets</dc:title>
  <dc:creator>Gerard Wynne</dc:creator>
  <cp:lastModifiedBy>Gerard Wynne</cp:lastModifiedBy>
  <cp:revision>28</cp:revision>
  <dcterms:created xsi:type="dcterms:W3CDTF">2021-01-26T12:03:32Z</dcterms:created>
  <dcterms:modified xsi:type="dcterms:W3CDTF">2022-07-01T10:46:40Z</dcterms:modified>
</cp:coreProperties>
</file>